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602" r:id="rId3"/>
    <p:sldId id="663" r:id="rId4"/>
    <p:sldId id="646" r:id="rId5"/>
    <p:sldId id="664" r:id="rId6"/>
    <p:sldId id="666" r:id="rId7"/>
    <p:sldId id="667" r:id="rId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ABABAB"/>
    <a:srgbClr val="FF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514"/>
    <p:restoredTop sz="94661"/>
  </p:normalViewPr>
  <p:slideViewPr>
    <p:cSldViewPr showGuides="1">
      <p:cViewPr varScale="1">
        <p:scale>
          <a:sx n="222" d="100"/>
          <a:sy n="222" d="100"/>
        </p:scale>
        <p:origin x="125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473E8BE-F351-3A4C-A164-57A7A0C78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983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848DB28-2652-AE46-BEA8-B7C9B27C6D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89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1B4E635-A6BD-9E4B-A507-7ACEC20E54C2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5843" name="Text Box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5843" name="Text Box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078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5843" name="Text Box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634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5843" name="Text Box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852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5843" name="Text Box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612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5843" name="Text Box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056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94E57-7EB2-FB4C-A0B5-3D21C59DAC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37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BB41D-A473-FD46-A3F7-AABD23BDD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A7043-C4B5-CB47-8513-43657E421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90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58D52-8F74-3D40-BF1B-071ABC6A4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50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0915D-2E95-8043-AB9F-3A67D1D32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56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ACBF3-6C7B-5441-A34B-3982368E4B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54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DE74E-722D-9845-9C39-4A39ED5BB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6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83DAA-0468-A744-B871-FE7AA5DEEF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89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69028-1593-2B43-AD2F-42B5BF788E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73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E410D-C911-C043-B5DB-BE4F483DC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7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E46E1-916A-964B-8917-5F97E126D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92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F742E-A87A-834A-AE7C-43C9E4820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42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4F4013B-A756-7642-9622-053B5D0EA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228600"/>
            <a:ext cx="8839200" cy="1295400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Varying Spacecraft Signatures of </a:t>
            </a:r>
            <a:r>
              <a:rPr lang="en-US" sz="3200" dirty="0" err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Bursty</a:t>
            </a:r>
            <a:r>
              <a:rPr lang="en-US" sz="3200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Bulk Flows and </a:t>
            </a:r>
            <a:r>
              <a:rPr lang="en-US" sz="3200" dirty="0" err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Dipolarizing</a:t>
            </a:r>
            <a:r>
              <a:rPr lang="en-US" sz="3200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Flux Bundles</a:t>
            </a:r>
            <a:endParaRPr lang="en-US" sz="3200" dirty="0">
              <a:solidFill>
                <a:schemeClr val="tx1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" y="1752600"/>
            <a:ext cx="8458200" cy="2743200"/>
          </a:xfrm>
        </p:spPr>
        <p:txBody>
          <a:bodyPr/>
          <a:lstStyle/>
          <a:p>
            <a:pPr marL="533400" indent="-533400" eaLnBrk="1" hangingPunct="1"/>
            <a:endParaRPr lang="en-US" sz="2400" dirty="0">
              <a:solidFill>
                <a:srgbClr val="0000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533400" indent="-533400" eaLnBrk="1" hangingPunct="1"/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J. Raeder, B. </a:t>
            </a:r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Ferdousi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, and W. D. Cramer</a:t>
            </a:r>
          </a:p>
          <a:p>
            <a:pPr marL="533400" indent="-533400" eaLnBrk="1" hangingPunct="1"/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533400" indent="-533400" eaLnBrk="1" hangingPunct="1"/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Space Science Center, University of New Hampshire, Durham, NH </a:t>
            </a:r>
          </a:p>
          <a:p>
            <a:pPr marL="533400" indent="-533400" eaLnBrk="1" hangingPunct="1"/>
            <a:endParaRPr lang="en-US" sz="24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533400" indent="-533400" eaLnBrk="1" hangingPunct="1"/>
            <a:endParaRPr lang="en-US" sz="1800" dirty="0">
              <a:solidFill>
                <a:srgbClr val="0000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533400" indent="-533400" eaLnBrk="1" hangingPunct="1"/>
            <a:endParaRPr lang="en-US" sz="1800" dirty="0">
              <a:solidFill>
                <a:srgbClr val="0000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533400" indent="-533400" eaLnBrk="1" hangingPunct="1">
              <a:buAutoNum type="alphaUcPeriod"/>
            </a:pPr>
            <a:endParaRPr lang="en-US" sz="24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533400" indent="-533400" eaLnBrk="1" hangingPunct="1"/>
            <a:r>
              <a:rPr lang="en-US" sz="2000" dirty="0">
                <a:latin typeface="Helvetica" charset="0"/>
                <a:ea typeface="ＭＳ Ｐゴシック" charset="0"/>
                <a:cs typeface="Helvetica" charset="0"/>
              </a:rPr>
              <a:t>2022 MMS Workshop, ERAU, Daytona Beach, Florida, May 2022</a:t>
            </a:r>
          </a:p>
          <a:p>
            <a:pPr marL="533400" indent="-533400" eaLnBrk="1" hangingPunct="1"/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Box 9"/>
          <p:cNvSpPr txBox="1">
            <a:spLocks noChangeArrowheads="1"/>
          </p:cNvSpPr>
          <p:nvPr/>
        </p:nvSpPr>
        <p:spPr bwMode="auto">
          <a:xfrm>
            <a:off x="381000" y="228600"/>
            <a:ext cx="8305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Comic Sans MS" charset="0"/>
                <a:cs typeface="Comic Sans MS" charset="0"/>
              </a:rPr>
              <a:t>The ‘classic’ BBF/DFB signature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81F8E4-190D-02C1-7880-45CF971EC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219200"/>
            <a:ext cx="4604951" cy="548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DE92FD-B52E-5BF0-176F-4CE982E99BA1}"/>
              </a:ext>
            </a:extLst>
          </p:cNvPr>
          <p:cNvSpPr txBox="1"/>
          <p:nvPr/>
        </p:nvSpPr>
        <p:spPr>
          <a:xfrm>
            <a:off x="431321" y="2110596"/>
            <a:ext cx="36834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halkboard" panose="03050602040202020205" pitchFamily="66" charset="77"/>
              </a:rPr>
              <a:t>B </a:t>
            </a:r>
            <a:r>
              <a:rPr lang="en-US" sz="2400" dirty="0" err="1">
                <a:latin typeface="Chalkboard" panose="03050602040202020205" pitchFamily="66" charset="77"/>
              </a:rPr>
              <a:t>dipolarization</a:t>
            </a:r>
            <a:endParaRPr lang="en-US" sz="2400" dirty="0">
              <a:latin typeface="Chalkboard" panose="03050602040202020205" pitchFamily="66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halkboard" panose="03050602040202020205" pitchFamily="66" charset="77"/>
              </a:rPr>
              <a:t>E burst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halkboard" panose="03050602040202020205" pitchFamily="66" charset="77"/>
              </a:rPr>
              <a:t>N down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halkboard" panose="03050602040202020205" pitchFamily="66" charset="77"/>
              </a:rPr>
              <a:t>V increase to 400+ km/s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halkboard" panose="03050602040202020205" pitchFamily="66" charset="77"/>
              </a:rPr>
              <a:t>T 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halkboard" panose="03050602040202020205" pitchFamily="66" charset="77"/>
              </a:rPr>
              <a:t>Entropy up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Box 9"/>
          <p:cNvSpPr txBox="1">
            <a:spLocks noChangeArrowheads="1"/>
          </p:cNvSpPr>
          <p:nvPr/>
        </p:nvSpPr>
        <p:spPr bwMode="auto">
          <a:xfrm>
            <a:off x="381000" y="228600"/>
            <a:ext cx="8305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Comic Sans MS" charset="0"/>
                <a:cs typeface="Comic Sans MS" charset="0"/>
              </a:rPr>
              <a:t>But they don’t look all the same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4179ED-49A7-1492-436E-6EA9E84EFAC5}"/>
              </a:ext>
            </a:extLst>
          </p:cNvPr>
          <p:cNvSpPr txBox="1"/>
          <p:nvPr/>
        </p:nvSpPr>
        <p:spPr>
          <a:xfrm>
            <a:off x="6268528" y="2225615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594CD9-DE8A-A715-F7FB-7D32AD18F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387415"/>
            <a:ext cx="3386520" cy="5257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0AE3B4-9D46-7C51-28CE-82EBA9173EF8}"/>
              </a:ext>
            </a:extLst>
          </p:cNvPr>
          <p:cNvSpPr txBox="1"/>
          <p:nvPr/>
        </p:nvSpPr>
        <p:spPr>
          <a:xfrm>
            <a:off x="225073" y="2326640"/>
            <a:ext cx="4956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halkboard" panose="03050602040202020205" pitchFamily="66" charset="77"/>
              </a:rPr>
              <a:t>Runov’s</a:t>
            </a:r>
            <a:r>
              <a:rPr lang="en-US" sz="2400" dirty="0">
                <a:latin typeface="Chalkboard" panose="03050602040202020205" pitchFamily="66" charset="77"/>
              </a:rPr>
              <a:t> original paper showed 5 different ‘</a:t>
            </a:r>
            <a:r>
              <a:rPr lang="en-US" sz="2400" dirty="0" err="1">
                <a:latin typeface="Chalkboard" panose="03050602040202020205" pitchFamily="66" charset="77"/>
              </a:rPr>
              <a:t>appearences</a:t>
            </a:r>
            <a:r>
              <a:rPr lang="en-US" sz="2400" dirty="0">
                <a:latin typeface="Chalkboard" panose="03050602040202020205" pitchFamily="66" charset="77"/>
              </a:rPr>
              <a:t>’ of the same DFB.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halkboard" panose="03050602040202020205" pitchFamily="66" charset="77"/>
              </a:rPr>
              <a:t>Just the magnetic field can have sharp/slow rise, negative dip, etc.</a:t>
            </a:r>
          </a:p>
        </p:txBody>
      </p:sp>
    </p:spTree>
    <p:extLst>
      <p:ext uri="{BB962C8B-B14F-4D97-AF65-F5344CB8AC3E}">
        <p14:creationId xmlns:p14="http://schemas.microsoft.com/office/powerpoint/2010/main" val="15330005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Box 9"/>
          <p:cNvSpPr txBox="1">
            <a:spLocks noChangeArrowheads="1"/>
          </p:cNvSpPr>
          <p:nvPr/>
        </p:nvSpPr>
        <p:spPr bwMode="auto">
          <a:xfrm>
            <a:off x="533400" y="113436"/>
            <a:ext cx="8305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Comic Sans MS" charset="0"/>
                <a:cs typeface="Comic Sans MS" charset="0"/>
              </a:rPr>
              <a:t>Modeling perspective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9077E8-BA21-AE41-9B4D-61522E96AB94}"/>
              </a:ext>
            </a:extLst>
          </p:cNvPr>
          <p:cNvSpPr txBox="1"/>
          <p:nvPr/>
        </p:nvSpPr>
        <p:spPr>
          <a:xfrm>
            <a:off x="152400" y="1066800"/>
            <a:ext cx="4419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</a:rPr>
              <a:t>Vx (top) and </a:t>
            </a:r>
            <a:r>
              <a:rPr lang="en-US" sz="2000" dirty="0" err="1">
                <a:latin typeface="Comic Sans MS" panose="030F0902030302020204" pitchFamily="66" charset="0"/>
              </a:rPr>
              <a:t>Bz</a:t>
            </a:r>
            <a:r>
              <a:rPr lang="en-US" sz="2000" dirty="0">
                <a:latin typeface="Comic Sans MS" panose="030F0902030302020204" pitchFamily="66" charset="0"/>
              </a:rPr>
              <a:t> (bottom) in the current sheet, defined by Bx=0.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</a:rPr>
              <a:t>Earth is to the right.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</a:rPr>
              <a:t>Clear correspondence between flow channels and DFBs.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</a:rPr>
              <a:t>For a more or less stationary s/c the DFB/BBF can pass by in different ways.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</a:rPr>
              <a:t>We mark 2 rows of locations and take time series to see how they differ.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</a:rPr>
              <a:t>Possible BBF/DFB – s/c interactions:  frontal, side-swipe, bounce-back, etc.</a:t>
            </a:r>
          </a:p>
          <a:p>
            <a:br>
              <a:rPr lang="en-US" sz="2000" dirty="0">
                <a:latin typeface="Comic Sans MS" panose="030F0902030302020204" pitchFamily="66" charset="0"/>
              </a:rPr>
            </a:br>
            <a:br>
              <a:rPr lang="en-US" sz="2000" dirty="0">
                <a:latin typeface="Comic Sans MS" panose="030F0902030302020204" pitchFamily="66" charset="0"/>
              </a:rPr>
            </a:br>
            <a:endParaRPr lang="en-US" sz="2000" dirty="0">
              <a:latin typeface="Comic Sans MS" panose="030F0902030302020204" pitchFamily="66" charset="0"/>
            </a:endParaRPr>
          </a:p>
        </p:txBody>
      </p:sp>
      <p:pic>
        <p:nvPicPr>
          <p:cNvPr id="3" name="movie_vxbz_1x2.mp4" descr="movie_vxbz_1x2.mp4">
            <a:hlinkClick r:id="" action="ppaction://media"/>
            <a:extLst>
              <a:ext uri="{FF2B5EF4-FFF2-40B4-BE49-F238E27FC236}">
                <a16:creationId xmlns:a16="http://schemas.microsoft.com/office/drawing/2014/main" id="{EDA523EF-B02A-96D8-B5D1-ED4A723D45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57800" y="698211"/>
            <a:ext cx="3657600" cy="591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420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Box 9"/>
          <p:cNvSpPr txBox="1">
            <a:spLocks noChangeArrowheads="1"/>
          </p:cNvSpPr>
          <p:nvPr/>
        </p:nvSpPr>
        <p:spPr bwMode="auto">
          <a:xfrm>
            <a:off x="533400" y="113436"/>
            <a:ext cx="8305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Comic Sans MS" charset="0"/>
                <a:cs typeface="Comic Sans MS" charset="0"/>
              </a:rPr>
              <a:t>Classification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9077E8-BA21-AE41-9B4D-61522E96AB94}"/>
              </a:ext>
            </a:extLst>
          </p:cNvPr>
          <p:cNvSpPr txBox="1"/>
          <p:nvPr/>
        </p:nvSpPr>
        <p:spPr>
          <a:xfrm>
            <a:off x="152400" y="1066800"/>
            <a:ext cx="4419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Comic Sans MS" panose="030F0902030302020204" pitchFamily="66" charset="0"/>
              </a:rPr>
              <a:t>Type 1:  B/C/D early:  strong flow, sharp </a:t>
            </a:r>
            <a:r>
              <a:rPr lang="en-US" sz="1800" dirty="0" err="1">
                <a:latin typeface="Comic Sans MS" panose="030F0902030302020204" pitchFamily="66" charset="0"/>
              </a:rPr>
              <a:t>Bz</a:t>
            </a:r>
            <a:r>
              <a:rPr lang="en-US" sz="1800" dirty="0">
                <a:latin typeface="Comic Sans MS" panose="030F0902030302020204" pitchFamily="66" charset="0"/>
              </a:rPr>
              <a:t> rise, sustained, negative </a:t>
            </a:r>
            <a:r>
              <a:rPr lang="en-US" sz="1800" dirty="0" err="1">
                <a:latin typeface="Comic Sans MS" panose="030F0902030302020204" pitchFamily="66" charset="0"/>
              </a:rPr>
              <a:t>Bz</a:t>
            </a:r>
            <a:r>
              <a:rPr lang="en-US" sz="1800" dirty="0">
                <a:latin typeface="Comic Sans MS" panose="030F0902030302020204" pitchFamily="66" charset="0"/>
              </a:rPr>
              <a:t> dip in front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>
              <a:latin typeface="Comic Sans MS" panose="030F09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Comic Sans MS" panose="030F0902030302020204" pitchFamily="66" charset="0"/>
              </a:rPr>
              <a:t>Type 2:  H/I:  strong flow, but only </a:t>
            </a:r>
            <a:r>
              <a:rPr lang="en-US" sz="1800" dirty="0" err="1">
                <a:latin typeface="Comic Sans MS" panose="030F0902030302020204" pitchFamily="66" charset="0"/>
              </a:rPr>
              <a:t>Bz</a:t>
            </a:r>
            <a:r>
              <a:rPr lang="en-US" sz="1800" dirty="0">
                <a:latin typeface="Comic Sans MS" panose="030F0902030302020204" pitchFamily="66" charset="0"/>
              </a:rPr>
              <a:t> spike, no sustained rise and no negative dip.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>
              <a:latin typeface="Comic Sans MS" panose="030F09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Comic Sans MS" panose="030F0902030302020204" pitchFamily="66" charset="0"/>
              </a:rPr>
              <a:t>Type 3:  J/K/L late: sharp </a:t>
            </a:r>
            <a:r>
              <a:rPr lang="en-US" sz="1800" dirty="0" err="1">
                <a:latin typeface="Comic Sans MS" panose="030F0902030302020204" pitchFamily="66" charset="0"/>
              </a:rPr>
              <a:t>Bz</a:t>
            </a:r>
            <a:r>
              <a:rPr lang="en-US" sz="1800" dirty="0">
                <a:latin typeface="Comic Sans MS" panose="030F0902030302020204" pitchFamily="66" charset="0"/>
              </a:rPr>
              <a:t> spike, but very little flow burst.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>
              <a:latin typeface="Comic Sans MS" panose="030F09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Comic Sans MS" panose="030F0902030302020204" pitchFamily="66" charset="0"/>
              </a:rPr>
              <a:t>Type 4:  N/O/P early:  No flow enhancement, but </a:t>
            </a:r>
            <a:r>
              <a:rPr lang="en-US" sz="1800" dirty="0" err="1">
                <a:latin typeface="Comic Sans MS" panose="030F0902030302020204" pitchFamily="66" charset="0"/>
              </a:rPr>
              <a:t>Bz</a:t>
            </a:r>
            <a:r>
              <a:rPr lang="en-US" sz="1800" dirty="0">
                <a:latin typeface="Comic Sans MS" panose="030F0902030302020204" pitchFamily="66" charset="0"/>
              </a:rPr>
              <a:t> negative to positive swing.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>
              <a:latin typeface="Comic Sans MS" panose="030F09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Comic Sans MS" panose="030F0902030302020204" pitchFamily="66" charset="0"/>
              </a:rPr>
              <a:t>Type 5:  I/K/L/M early:  negative </a:t>
            </a:r>
            <a:r>
              <a:rPr lang="en-US" sz="1800" dirty="0" err="1">
                <a:latin typeface="Comic Sans MS" panose="030F0902030302020204" pitchFamily="66" charset="0"/>
              </a:rPr>
              <a:t>Bz</a:t>
            </a:r>
            <a:r>
              <a:rPr lang="en-US" sz="1800" dirty="0">
                <a:latin typeface="Comic Sans MS" panose="030F0902030302020204" pitchFamily="66" charset="0"/>
              </a:rPr>
              <a:t> precursor, sharp BZ rise, but no flow enhancement.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A6FA2-7ED1-9852-34E4-C31A3E254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38200"/>
            <a:ext cx="449821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8403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Box 9"/>
          <p:cNvSpPr txBox="1">
            <a:spLocks noChangeArrowheads="1"/>
          </p:cNvSpPr>
          <p:nvPr/>
        </p:nvSpPr>
        <p:spPr bwMode="auto">
          <a:xfrm>
            <a:off x="533400" y="113436"/>
            <a:ext cx="8305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Comic Sans MS" charset="0"/>
                <a:cs typeface="Comic Sans MS" charset="0"/>
              </a:rPr>
              <a:t>Classification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9077E8-BA21-AE41-9B4D-61522E96AB94}"/>
              </a:ext>
            </a:extLst>
          </p:cNvPr>
          <p:cNvSpPr txBox="1"/>
          <p:nvPr/>
        </p:nvSpPr>
        <p:spPr>
          <a:xfrm>
            <a:off x="152400" y="1066800"/>
            <a:ext cx="4419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Comic Sans MS" panose="030F0902030302020204" pitchFamily="66" charset="0"/>
              </a:rPr>
              <a:t>Different row: x=-14 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>
              <a:latin typeface="Comic Sans MS" panose="030F09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Comic Sans MS" panose="030F0902030302020204" pitchFamily="66" charset="0"/>
              </a:rPr>
              <a:t>Type 6:  </a:t>
            </a:r>
            <a:r>
              <a:rPr lang="en-US" sz="1800" dirty="0" err="1">
                <a:latin typeface="Comic Sans MS" panose="030F0902030302020204" pitchFamily="66" charset="0"/>
              </a:rPr>
              <a:t>i</a:t>
            </a:r>
            <a:r>
              <a:rPr lang="en-US" sz="1800" dirty="0">
                <a:latin typeface="Comic Sans MS" panose="030F0902030302020204" pitchFamily="66" charset="0"/>
              </a:rPr>
              <a:t>/j/k/l:  flow burst, but no </a:t>
            </a:r>
            <a:r>
              <a:rPr lang="en-US" sz="1800" dirty="0" err="1">
                <a:latin typeface="Comic Sans MS" panose="030F0902030302020204" pitchFamily="66" charset="0"/>
              </a:rPr>
              <a:t>Bz</a:t>
            </a:r>
            <a:r>
              <a:rPr lang="en-US" sz="1800" dirty="0">
                <a:latin typeface="Comic Sans MS" panose="030F0902030302020204" pitchFamily="66" charset="0"/>
              </a:rPr>
              <a:t> signature.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>
              <a:latin typeface="Comic Sans MS" panose="030F09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Comic Sans MS" panose="030F0902030302020204" pitchFamily="66" charset="0"/>
              </a:rPr>
              <a:t>Type 7:  c/d/e/f:  flow reversal with dipolar </a:t>
            </a:r>
            <a:r>
              <a:rPr lang="en-US" sz="1800" dirty="0" err="1">
                <a:latin typeface="Comic Sans MS" panose="030F0902030302020204" pitchFamily="66" charset="0"/>
              </a:rPr>
              <a:t>Bz</a:t>
            </a:r>
            <a:r>
              <a:rPr lang="en-US" sz="1800" dirty="0">
                <a:latin typeface="Comic Sans MS" panose="030F0902030302020204" pitchFamily="66" charset="0"/>
              </a:rPr>
              <a:t> signature, maybe x-line encounter or bounce-back.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>
              <a:latin typeface="Comic Sans MS" panose="030F0902030302020204" pitchFamily="66" charset="0"/>
            </a:endParaRPr>
          </a:p>
          <a:p>
            <a:endParaRPr lang="en-US" sz="1800" dirty="0">
              <a:latin typeface="Comic Sans MS" panose="030F09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Comic Sans MS" panose="030F0902030302020204" pitchFamily="66" charset="0"/>
              </a:rPr>
              <a:t>That is possibly not all.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7B1ECC-14DF-AAF2-6CC3-23364B07B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800964"/>
            <a:ext cx="424425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9775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Box 9"/>
          <p:cNvSpPr txBox="1">
            <a:spLocks noChangeArrowheads="1"/>
          </p:cNvSpPr>
          <p:nvPr/>
        </p:nvSpPr>
        <p:spPr bwMode="auto">
          <a:xfrm>
            <a:off x="533400" y="113436"/>
            <a:ext cx="8305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Comic Sans MS" charset="0"/>
                <a:cs typeface="Comic Sans MS" charset="0"/>
              </a:rPr>
              <a:t>Summary and </a:t>
            </a:r>
            <a:r>
              <a:rPr lang="en-US" dirty="0" err="1">
                <a:latin typeface="Comic Sans MS" charset="0"/>
                <a:cs typeface="Comic Sans MS" charset="0"/>
              </a:rPr>
              <a:t>Todo</a:t>
            </a:r>
            <a:r>
              <a:rPr lang="en-US" dirty="0">
                <a:latin typeface="Comic Sans MS" charset="0"/>
                <a:cs typeface="Comic Sans MS" charset="0"/>
              </a:rPr>
              <a:t> List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9077E8-BA21-AE41-9B4D-61522E96AB94}"/>
              </a:ext>
            </a:extLst>
          </p:cNvPr>
          <p:cNvSpPr txBox="1"/>
          <p:nvPr/>
        </p:nvSpPr>
        <p:spPr>
          <a:xfrm>
            <a:off x="152400" y="1066800"/>
            <a:ext cx="8686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Comic Sans MS" panose="030F0902030302020204" pitchFamily="66" charset="0"/>
              </a:rPr>
              <a:t>Observational signatures of BBF/DFBs differ depending on how a s/c encounters them.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>
              <a:latin typeface="Comic Sans MS" panose="030F09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Comic Sans MS" panose="030F0902030302020204" pitchFamily="66" charset="0"/>
              </a:rPr>
              <a:t>They may often not have the ‘classical’ appearance and not be recognized as BBF/DFBs.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>
              <a:latin typeface="Comic Sans MS" panose="030F09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Comic Sans MS" panose="030F0902030302020204" pitchFamily="66" charset="0"/>
              </a:rPr>
              <a:t>The relation between different signatures and the types of encounters need to be explored.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>
              <a:latin typeface="Comic Sans MS" panose="030F09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Comic Sans MS" panose="030F0902030302020204" pitchFamily="66" charset="0"/>
              </a:rPr>
              <a:t>Other variables (T</a:t>
            </a:r>
            <a:r>
              <a:rPr lang="en-US" sz="1800">
                <a:latin typeface="Comic Sans MS" panose="030F0902030302020204" pitchFamily="66" charset="0"/>
              </a:rPr>
              <a:t>, N) should </a:t>
            </a:r>
            <a:r>
              <a:rPr lang="en-US" sz="1800" dirty="0">
                <a:latin typeface="Comic Sans MS" panose="030F0902030302020204" pitchFamily="66" charset="0"/>
              </a:rPr>
              <a:t>also be taken into account.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38734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2004:Templates:Presentations:Designs:Borealis</Template>
  <TotalTime>20047</TotalTime>
  <Words>446</Words>
  <Application>Microsoft Macintosh PowerPoint</Application>
  <PresentationFormat>On-screen Show (4:3)</PresentationFormat>
  <Paragraphs>56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Chalkboard</vt:lpstr>
      <vt:lpstr>Comic Sans MS</vt:lpstr>
      <vt:lpstr>Helvetica</vt:lpstr>
      <vt:lpstr>Times New Roman</vt:lpstr>
      <vt:lpstr>Default Design</vt:lpstr>
      <vt:lpstr>Varying Spacecraft Signatures of Bursty Bulk Flows and Dipolarizing Flux Bundles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New Hampshire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Ballooning Instability in the Near-Earth Magnetotail: Theory, Simulation, and Observation</dc:title>
  <dc:creator>Zhu Ping</dc:creator>
  <cp:lastModifiedBy>Joachim Raeder</cp:lastModifiedBy>
  <cp:revision>191</cp:revision>
  <cp:lastPrinted>2012-08-09T11:39:01Z</cp:lastPrinted>
  <dcterms:created xsi:type="dcterms:W3CDTF">2012-08-15T00:28:00Z</dcterms:created>
  <dcterms:modified xsi:type="dcterms:W3CDTF">2022-05-07T23:28:15Z</dcterms:modified>
</cp:coreProperties>
</file>