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2" r:id="rId4"/>
    <p:sldId id="263" r:id="rId5"/>
    <p:sldId id="264" r:id="rId6"/>
    <p:sldId id="261" r:id="rId7"/>
    <p:sldId id="266" r:id="rId8"/>
    <p:sldId id="265" r:id="rId9"/>
    <p:sldId id="258" r:id="rId10"/>
    <p:sldId id="268" r:id="rId11"/>
    <p:sldId id="267" r:id="rId12"/>
    <p:sldId id="269" r:id="rId13"/>
    <p:sldId id="260"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7"/>
    <p:restoredTop sz="94647"/>
  </p:normalViewPr>
  <p:slideViewPr>
    <p:cSldViewPr snapToGrid="0" snapToObjects="1">
      <p:cViewPr varScale="1">
        <p:scale>
          <a:sx n="115" d="100"/>
          <a:sy n="115" d="100"/>
        </p:scale>
        <p:origin x="2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61C91-D91F-AD41-AD79-1B791E77AB98}" type="datetimeFigureOut">
              <a:rPr lang="en-US" smtClean="0"/>
              <a:t>2/13/19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8D2E5-9A1B-BE4F-A1BC-492CB29CDFB0}" type="slidenum">
              <a:rPr lang="en-US" smtClean="0"/>
              <a:t>‹#›</a:t>
            </a:fld>
            <a:endParaRPr lang="en-US"/>
          </a:p>
        </p:txBody>
      </p:sp>
    </p:spTree>
    <p:extLst>
      <p:ext uri="{BB962C8B-B14F-4D97-AF65-F5344CB8AC3E}">
        <p14:creationId xmlns:p14="http://schemas.microsoft.com/office/powerpoint/2010/main" val="208736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BB11ABE-D43A-474F-920C-074B508CD26B}" type="slidenum">
              <a:rPr lang="en-US" altLang="x-none" sz="1200"/>
              <a:pPr/>
              <a:t>4</a:t>
            </a:fld>
            <a:endParaRPr lang="en-US" altLang="x-none"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41201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396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5631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6597D-BB88-EA48-841E-7D358B0DFB59}"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10308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6597D-BB88-EA48-841E-7D358B0DFB59}" type="datetimeFigureOut">
              <a:rPr lang="en-US" smtClean="0"/>
              <a:t>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09897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6597D-BB88-EA48-841E-7D358B0DFB59}"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205347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6597D-BB88-EA48-841E-7D358B0DFB59}" type="datetimeFigureOut">
              <a:rPr lang="en-US" smtClean="0"/>
              <a:t>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5718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6597D-BB88-EA48-841E-7D358B0DFB59}" type="datetimeFigureOut">
              <a:rPr lang="en-US" smtClean="0"/>
              <a:t>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43785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597D-BB88-EA48-841E-7D358B0DFB59}" type="datetimeFigureOut">
              <a:rPr lang="en-US" smtClean="0"/>
              <a:t>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173570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62012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6597D-BB88-EA48-841E-7D358B0DFB59}" type="datetimeFigureOut">
              <a:rPr lang="en-US" smtClean="0"/>
              <a:t>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B0AFA-68BC-5242-96BB-892D450C7F43}" type="slidenum">
              <a:rPr lang="en-US" smtClean="0"/>
              <a:t>‹#›</a:t>
            </a:fld>
            <a:endParaRPr lang="en-US"/>
          </a:p>
        </p:txBody>
      </p:sp>
    </p:spTree>
    <p:extLst>
      <p:ext uri="{BB962C8B-B14F-4D97-AF65-F5344CB8AC3E}">
        <p14:creationId xmlns:p14="http://schemas.microsoft.com/office/powerpoint/2010/main" val="7077614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6597D-BB88-EA48-841E-7D358B0DFB59}" type="datetimeFigureOut">
              <a:rPr lang="en-US" smtClean="0"/>
              <a:t>2/13/19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B0AFA-68BC-5242-96BB-892D450C7F43}" type="slidenum">
              <a:rPr lang="en-US" smtClean="0"/>
              <a:t>‹#›</a:t>
            </a:fld>
            <a:endParaRPr lang="en-US"/>
          </a:p>
        </p:txBody>
      </p:sp>
    </p:spTree>
    <p:extLst>
      <p:ext uri="{BB962C8B-B14F-4D97-AF65-F5344CB8AC3E}">
        <p14:creationId xmlns:p14="http://schemas.microsoft.com/office/powerpoint/2010/main" val="131180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ccmc.gsfc.nasa.gov/" TargetMode="Externa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718"/>
            <a:ext cx="9144000" cy="2387600"/>
          </a:xfrm>
        </p:spPr>
        <p:txBody>
          <a:bodyPr>
            <a:normAutofit fontScale="90000"/>
          </a:bodyPr>
          <a:lstStyle/>
          <a:p>
            <a:r>
              <a:rPr lang="en-US" b="1" dirty="0"/>
              <a:t>Severe Space Weather:  Magnetosphere Response and Ionosphere </a:t>
            </a:r>
            <a:r>
              <a:rPr lang="en-US" b="1" dirty="0" smtClean="0"/>
              <a:t>Drivers</a:t>
            </a:r>
            <a:endParaRPr lang="en-US" b="1" dirty="0"/>
          </a:p>
        </p:txBody>
      </p:sp>
      <p:sp>
        <p:nvSpPr>
          <p:cNvPr id="3" name="Subtitle 2"/>
          <p:cNvSpPr>
            <a:spLocks noGrp="1"/>
          </p:cNvSpPr>
          <p:nvPr>
            <p:ph type="subTitle" idx="1"/>
          </p:nvPr>
        </p:nvSpPr>
        <p:spPr>
          <a:xfrm>
            <a:off x="1524000" y="3140024"/>
            <a:ext cx="9144000" cy="2866139"/>
          </a:xfrm>
        </p:spPr>
        <p:txBody>
          <a:bodyPr>
            <a:normAutofit fontScale="70000" lnSpcReduction="20000"/>
          </a:bodyPr>
          <a:lstStyle/>
          <a:p>
            <a:endParaRPr lang="en-US" dirty="0" smtClean="0"/>
          </a:p>
          <a:p>
            <a:r>
              <a:rPr lang="en-US" dirty="0" smtClean="0"/>
              <a:t>J. Raeder, W. D. Cramer, K. </a:t>
            </a:r>
            <a:r>
              <a:rPr lang="en-US" dirty="0" err="1" smtClean="0"/>
              <a:t>Germaschewski</a:t>
            </a:r>
            <a:r>
              <a:rPr lang="en-US" dirty="0"/>
              <a:t> </a:t>
            </a:r>
            <a:r>
              <a:rPr lang="en-US" dirty="0" smtClean="0"/>
              <a:t>and B. </a:t>
            </a:r>
            <a:r>
              <a:rPr lang="en-US" dirty="0" err="1" smtClean="0"/>
              <a:t>Ferdousi</a:t>
            </a:r>
            <a:endParaRPr lang="en-US" dirty="0"/>
          </a:p>
          <a:p>
            <a:r>
              <a:rPr lang="en-US" sz="2200" dirty="0" smtClean="0"/>
              <a:t>Space Science Center, University of New Hampshire, Durham, NH</a:t>
            </a:r>
          </a:p>
          <a:p>
            <a:endParaRPr lang="en-US" sz="2200" dirty="0" smtClean="0"/>
          </a:p>
          <a:p>
            <a:r>
              <a:rPr lang="en-US" dirty="0" smtClean="0"/>
              <a:t> N. Maruyama and T. Fuller-Rowell</a:t>
            </a:r>
          </a:p>
          <a:p>
            <a:r>
              <a:rPr lang="en-US" sz="2200" dirty="0" smtClean="0"/>
              <a:t>NOAA Space Weather Prediction Center, Boulder, CO</a:t>
            </a:r>
          </a:p>
          <a:p>
            <a:endParaRPr lang="en-US" sz="2200" dirty="0"/>
          </a:p>
          <a:p>
            <a:r>
              <a:rPr lang="en-US" dirty="0"/>
              <a:t>Chapman on Scientific Challenges Pertaining to Space Weather Forecasting Including Extremes</a:t>
            </a:r>
          </a:p>
          <a:p>
            <a:r>
              <a:rPr lang="en-US" dirty="0" smtClean="0"/>
              <a:t>Pasadena, CA, February 11-15, 2019</a:t>
            </a:r>
            <a:endParaRPr lang="en-US" dirty="0"/>
          </a:p>
        </p:txBody>
      </p:sp>
    </p:spTree>
    <p:extLst>
      <p:ext uri="{BB962C8B-B14F-4D97-AF65-F5344CB8AC3E}">
        <p14:creationId xmlns:p14="http://schemas.microsoft.com/office/powerpoint/2010/main" val="41965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62" y="481918"/>
            <a:ext cx="10515600" cy="215989"/>
          </a:xfrm>
        </p:spPr>
        <p:txBody>
          <a:bodyPr>
            <a:normAutofit fontScale="90000"/>
          </a:bodyPr>
          <a:lstStyle/>
          <a:p>
            <a:pPr algn="ctr"/>
            <a:r>
              <a:rPr lang="en-US" smtClean="0"/>
              <a:t>2000-04-06 Storm</a:t>
            </a:r>
            <a:endParaRPr lang="en-US" dirty="0"/>
          </a:p>
        </p:txBody>
      </p:sp>
      <p:sp>
        <p:nvSpPr>
          <p:cNvPr id="10" name="Content Placeholder 2"/>
          <p:cNvSpPr txBox="1">
            <a:spLocks/>
          </p:cNvSpPr>
          <p:nvPr/>
        </p:nvSpPr>
        <p:spPr>
          <a:xfrm>
            <a:off x="333153" y="995424"/>
            <a:ext cx="11454810" cy="528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t>Top row: original storm</a:t>
            </a:r>
          </a:p>
          <a:p>
            <a:r>
              <a:rPr lang="en-US" sz="2400" dirty="0" smtClean="0"/>
              <a:t>Bottom row: </a:t>
            </a:r>
            <a:r>
              <a:rPr lang="en-US" sz="2400" dirty="0" err="1" smtClean="0"/>
              <a:t>Bz</a:t>
            </a:r>
            <a:r>
              <a:rPr lang="en-US" sz="2400" dirty="0" smtClean="0"/>
              <a:t>/</a:t>
            </a:r>
            <a:r>
              <a:rPr lang="en-US" sz="2400" dirty="0" err="1" smtClean="0"/>
              <a:t>Vsw</a:t>
            </a:r>
            <a:r>
              <a:rPr lang="en-US" sz="2400" dirty="0" smtClean="0"/>
              <a:t> increased by 50%</a:t>
            </a:r>
          </a:p>
          <a:p>
            <a:r>
              <a:rPr lang="en-US" sz="2400" dirty="0" smtClean="0"/>
              <a:t>Left: potential, middle: e- precipitation, right: TEC</a:t>
            </a:r>
          </a:p>
          <a:p>
            <a:r>
              <a:rPr lang="en-US" sz="2400" dirty="0" smtClean="0"/>
              <a:t>At 4 different times.</a:t>
            </a:r>
          </a:p>
          <a:p>
            <a:r>
              <a:rPr lang="en-US" sz="2400" dirty="0" smtClean="0"/>
              <a:t>Potential: stronger in the beginning, but not much different in the later phases of the storm, except in recovery: potential drops much quicker because of higher precipitation (RC still loaded?)</a:t>
            </a:r>
          </a:p>
          <a:p>
            <a:r>
              <a:rPr lang="en-US" sz="2400" dirty="0" smtClean="0"/>
              <a:t>Electron precipitation:  much stronger throughout, but in particular in the later phases. This may explain subdued potential due to increased conductance. Precipitation also extends both to higher and lower latitudes.  It appears as though the inner magnetosphere gets more strongly loaded in the main phase and only slowly recovers.</a:t>
            </a:r>
          </a:p>
          <a:p>
            <a:r>
              <a:rPr lang="en-US" sz="2400" dirty="0" smtClean="0"/>
              <a:t>TEC: very mixed.  Sometimes higher with the stronger storm, but sometimes more of a negative storm effect.</a:t>
            </a:r>
          </a:p>
        </p:txBody>
      </p:sp>
    </p:spTree>
    <p:extLst>
      <p:ext uri="{BB962C8B-B14F-4D97-AF65-F5344CB8AC3E}">
        <p14:creationId xmlns:p14="http://schemas.microsoft.com/office/powerpoint/2010/main" val="167821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209" y="194107"/>
            <a:ext cx="10515600" cy="712308"/>
          </a:xfrm>
        </p:spPr>
        <p:txBody>
          <a:bodyPr/>
          <a:lstStyle/>
          <a:p>
            <a:pPr algn="ctr"/>
            <a:r>
              <a:rPr lang="en-US" dirty="0" smtClean="0"/>
              <a:t>Another Storm Scaled Up</a:t>
            </a:r>
            <a:endParaRPr lang="en-US" dirty="0"/>
          </a:p>
        </p:txBody>
      </p:sp>
      <p:sp>
        <p:nvSpPr>
          <p:cNvPr id="3" name="Content Placeholder 2"/>
          <p:cNvSpPr>
            <a:spLocks noGrp="1"/>
          </p:cNvSpPr>
          <p:nvPr>
            <p:ph idx="1"/>
          </p:nvPr>
        </p:nvSpPr>
        <p:spPr>
          <a:xfrm>
            <a:off x="412899" y="977900"/>
            <a:ext cx="2768124" cy="3969784"/>
          </a:xfrm>
        </p:spPr>
        <p:txBody>
          <a:bodyPr>
            <a:normAutofit fontScale="55000" lnSpcReduction="20000"/>
          </a:bodyPr>
          <a:lstStyle/>
          <a:p>
            <a:r>
              <a:rPr lang="en-US" dirty="0" smtClean="0"/>
              <a:t>We also ran 2 simulations of the 2001-04-11 storm.</a:t>
            </a:r>
          </a:p>
          <a:p>
            <a:r>
              <a:rPr lang="en-US" dirty="0" smtClean="0"/>
              <a:t>Fairly strong CIR? type storm with </a:t>
            </a:r>
            <a:r>
              <a:rPr lang="en-US" dirty="0" err="1" smtClean="0"/>
              <a:t>Dst</a:t>
            </a:r>
            <a:r>
              <a:rPr lang="en-US" dirty="0"/>
              <a:t> </a:t>
            </a:r>
            <a:r>
              <a:rPr lang="en-US" dirty="0" smtClean="0"/>
              <a:t>~ -300 </a:t>
            </a:r>
            <a:r>
              <a:rPr lang="en-US" dirty="0" err="1" smtClean="0"/>
              <a:t>nT.</a:t>
            </a:r>
            <a:endParaRPr lang="en-US" dirty="0" smtClean="0"/>
          </a:p>
          <a:p>
            <a:r>
              <a:rPr lang="en-US" dirty="0" smtClean="0"/>
              <a:t>IMF </a:t>
            </a:r>
            <a:r>
              <a:rPr lang="en-US" dirty="0" err="1" smtClean="0"/>
              <a:t>Bz</a:t>
            </a:r>
            <a:r>
              <a:rPr lang="en-US" dirty="0" smtClean="0"/>
              <a:t> ~ -20 </a:t>
            </a:r>
            <a:r>
              <a:rPr lang="en-US" dirty="0" err="1" smtClean="0"/>
              <a:t>nT</a:t>
            </a:r>
            <a:r>
              <a:rPr lang="en-US" dirty="0" smtClean="0"/>
              <a:t> for half a day, </a:t>
            </a:r>
            <a:r>
              <a:rPr lang="en-US" dirty="0" err="1" smtClean="0"/>
              <a:t>Vsw</a:t>
            </a:r>
            <a:r>
              <a:rPr lang="en-US" dirty="0" smtClean="0"/>
              <a:t> ~ 600 km/s.</a:t>
            </a:r>
          </a:p>
          <a:p>
            <a:r>
              <a:rPr lang="en-US" dirty="0" smtClean="0"/>
              <a:t>Recovery phase looks like CME with N-S axis (</a:t>
            </a:r>
            <a:r>
              <a:rPr lang="en-US" dirty="0" err="1" smtClean="0"/>
              <a:t>Bx</a:t>
            </a:r>
            <a:r>
              <a:rPr lang="en-US" dirty="0" smtClean="0"/>
              <a:t>-By rotations)</a:t>
            </a:r>
          </a:p>
          <a:p>
            <a:r>
              <a:rPr lang="en-US" dirty="0" smtClean="0"/>
              <a:t>Also very high SW density up to 50 cc during main phase.</a:t>
            </a:r>
          </a:p>
          <a:p>
            <a:r>
              <a:rPr lang="en-US" dirty="0" smtClean="0"/>
              <a:t>We then ran a second simulation where both IMF </a:t>
            </a:r>
            <a:r>
              <a:rPr lang="en-US" dirty="0" err="1" smtClean="0"/>
              <a:t>Bz</a:t>
            </a:r>
            <a:r>
              <a:rPr lang="en-US" dirty="0" smtClean="0"/>
              <a:t> and </a:t>
            </a:r>
            <a:r>
              <a:rPr lang="en-US" dirty="0" err="1" smtClean="0"/>
              <a:t>Vsw</a:t>
            </a:r>
            <a:r>
              <a:rPr lang="en-US" dirty="0" smtClean="0"/>
              <a:t> were increased by 50%.</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479" y="907313"/>
            <a:ext cx="4152900" cy="4889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545" y="906415"/>
            <a:ext cx="4152900" cy="4889500"/>
          </a:xfrm>
          <a:prstGeom prst="rect">
            <a:avLst/>
          </a:prstGeom>
        </p:spPr>
      </p:pic>
    </p:spTree>
    <p:extLst>
      <p:ext uri="{BB962C8B-B14F-4D97-AF65-F5344CB8AC3E}">
        <p14:creationId xmlns:p14="http://schemas.microsoft.com/office/powerpoint/2010/main" val="29799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0142"/>
            <a:ext cx="10515600" cy="345072"/>
          </a:xfrm>
        </p:spPr>
        <p:txBody>
          <a:bodyPr>
            <a:normAutofit fontScale="92500" lnSpcReduction="20000"/>
          </a:bodyPr>
          <a:lstStyle/>
          <a:p>
            <a:pPr marL="0" indent="0" algn="ctr">
              <a:buNone/>
            </a:pPr>
            <a:r>
              <a:rPr lang="en-US" sz="2400" dirty="0" smtClean="0"/>
              <a:t>Top: unscaled, bottom: scaled, left: potential, middle: e- precipitation, right: TEC</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22" y="90890"/>
            <a:ext cx="5232278" cy="31439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856" y="88297"/>
            <a:ext cx="5225417" cy="31398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17" y="3228130"/>
            <a:ext cx="5232279" cy="314395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4857" y="3234846"/>
            <a:ext cx="5221102" cy="3137241"/>
          </a:xfrm>
          <a:prstGeom prst="rect">
            <a:avLst/>
          </a:prstGeom>
        </p:spPr>
      </p:pic>
    </p:spTree>
    <p:extLst>
      <p:ext uri="{BB962C8B-B14F-4D97-AF65-F5344CB8AC3E}">
        <p14:creationId xmlns:p14="http://schemas.microsoft.com/office/powerpoint/2010/main" val="165300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2001-04-11 Storm </a:t>
            </a:r>
            <a:r>
              <a:rPr lang="en-US" dirty="0"/>
              <a:t>S</a:t>
            </a:r>
            <a:r>
              <a:rPr lang="en-US" dirty="0" smtClean="0"/>
              <a:t>imulations</a:t>
            </a:r>
            <a:endParaRPr lang="en-US" dirty="0"/>
          </a:p>
        </p:txBody>
      </p:sp>
      <p:sp>
        <p:nvSpPr>
          <p:cNvPr id="3" name="Content Placeholder 2"/>
          <p:cNvSpPr>
            <a:spLocks noGrp="1"/>
          </p:cNvSpPr>
          <p:nvPr>
            <p:ph idx="1"/>
          </p:nvPr>
        </p:nvSpPr>
        <p:spPr>
          <a:xfrm>
            <a:off x="524540" y="1874383"/>
            <a:ext cx="10829260" cy="4200352"/>
          </a:xfrm>
        </p:spPr>
        <p:txBody>
          <a:bodyPr>
            <a:normAutofit/>
          </a:bodyPr>
          <a:lstStyle/>
          <a:p>
            <a:r>
              <a:rPr lang="en-US" sz="2400" dirty="0" smtClean="0"/>
              <a:t>Similar results compared to the other storm, although SW driver is very different.</a:t>
            </a:r>
          </a:p>
          <a:p>
            <a:r>
              <a:rPr lang="en-US" sz="2400" dirty="0" smtClean="0"/>
              <a:t>In the main and recovery phases, both the positive and negative TEC responses are weaker in the scaled-up storm.</a:t>
            </a:r>
          </a:p>
          <a:p>
            <a:r>
              <a:rPr lang="en-US" sz="2400" dirty="0" smtClean="0"/>
              <a:t>All simulations lack SED because of CTIM limitations.</a:t>
            </a:r>
          </a:p>
          <a:p>
            <a:r>
              <a:rPr lang="en-US" sz="2400" dirty="0" smtClean="0"/>
              <a:t>All simulations show penetration of potential lo mid latitudes.</a:t>
            </a:r>
          </a:p>
          <a:p>
            <a:r>
              <a:rPr lang="en-US" sz="2400" dirty="0" smtClean="0"/>
              <a:t>All simulations show saturation of potential.  Note that SW e-field is scaled-up to 2.25 of its original value.</a:t>
            </a:r>
          </a:p>
        </p:txBody>
      </p:sp>
    </p:spTree>
    <p:extLst>
      <p:ext uri="{BB962C8B-B14F-4D97-AF65-F5344CB8AC3E}">
        <p14:creationId xmlns:p14="http://schemas.microsoft.com/office/powerpoint/2010/main" val="163755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Summary</a:t>
            </a:r>
            <a:endParaRPr lang="en-US" dirty="0"/>
          </a:p>
        </p:txBody>
      </p:sp>
      <p:sp>
        <p:nvSpPr>
          <p:cNvPr id="3" name="Content Placeholder 2"/>
          <p:cNvSpPr>
            <a:spLocks noGrp="1"/>
          </p:cNvSpPr>
          <p:nvPr>
            <p:ph idx="1"/>
          </p:nvPr>
        </p:nvSpPr>
        <p:spPr>
          <a:xfrm>
            <a:off x="524540" y="1874383"/>
            <a:ext cx="10829260" cy="4200352"/>
          </a:xfrm>
        </p:spPr>
        <p:txBody>
          <a:bodyPr>
            <a:normAutofit fontScale="92500" lnSpcReduction="10000"/>
          </a:bodyPr>
          <a:lstStyle/>
          <a:p>
            <a:r>
              <a:rPr lang="en-US" sz="2400" dirty="0" smtClean="0"/>
              <a:t>We can simulate large storms w/</a:t>
            </a:r>
            <a:r>
              <a:rPr lang="en-US" sz="2400" dirty="0" err="1" smtClean="0"/>
              <a:t>OpenGGCM</a:t>
            </a:r>
            <a:r>
              <a:rPr lang="en-US" sz="2400" dirty="0" smtClean="0"/>
              <a:t> giving reasonable results.</a:t>
            </a:r>
          </a:p>
          <a:p>
            <a:r>
              <a:rPr lang="en-US" sz="2400" dirty="0" smtClean="0"/>
              <a:t>Initial results simulating scaled-up storms yield some interesting results, including reduced TEC response for stronger storms.</a:t>
            </a:r>
          </a:p>
          <a:p>
            <a:r>
              <a:rPr lang="en-US" sz="2400" dirty="0" smtClean="0"/>
              <a:t>A long TODO list:</a:t>
            </a:r>
          </a:p>
          <a:p>
            <a:pPr lvl="1"/>
            <a:r>
              <a:rPr lang="en-US" sz="2000" dirty="0" smtClean="0"/>
              <a:t>Verify as much as possible w/data.</a:t>
            </a:r>
          </a:p>
          <a:p>
            <a:pPr lvl="1"/>
            <a:r>
              <a:rPr lang="en-US" sz="2000" dirty="0" smtClean="0"/>
              <a:t>Replace CTIM with IPE.</a:t>
            </a:r>
          </a:p>
          <a:p>
            <a:pPr lvl="1"/>
            <a:r>
              <a:rPr lang="en-US" sz="2000" dirty="0" smtClean="0"/>
              <a:t>Look at inner magnetosphere and </a:t>
            </a:r>
            <a:r>
              <a:rPr lang="en-US" sz="2000" dirty="0" err="1" smtClean="0"/>
              <a:t>Dst</a:t>
            </a:r>
            <a:r>
              <a:rPr lang="en-US" sz="2000" dirty="0" smtClean="0"/>
              <a:t>.</a:t>
            </a:r>
          </a:p>
          <a:p>
            <a:pPr lvl="1"/>
            <a:r>
              <a:rPr lang="en-US" sz="2000" dirty="0" smtClean="0"/>
              <a:t>Use magnetosphere drivers for more sophisticated IT-(atmosphere) models.</a:t>
            </a:r>
          </a:p>
          <a:p>
            <a:pPr lvl="1"/>
            <a:r>
              <a:rPr lang="en-US" sz="2000" dirty="0" smtClean="0"/>
              <a:t>Examine different kinds of storms.</a:t>
            </a:r>
          </a:p>
          <a:p>
            <a:pPr lvl="1"/>
            <a:r>
              <a:rPr lang="en-US" sz="2000" dirty="0" smtClean="0"/>
              <a:t>Quantify electric field penetration.</a:t>
            </a:r>
          </a:p>
          <a:p>
            <a:pPr lvl="1"/>
            <a:r>
              <a:rPr lang="en-US" sz="2000" dirty="0" smtClean="0"/>
              <a:t>Quantify saturation effects.</a:t>
            </a:r>
          </a:p>
          <a:p>
            <a:pPr lvl="1"/>
            <a:r>
              <a:rPr lang="en-US" sz="2000" dirty="0" smtClean="0"/>
              <a:t>Quantify response limits for TEC and other variables.</a:t>
            </a:r>
          </a:p>
          <a:p>
            <a:pPr lvl="1"/>
            <a:r>
              <a:rPr lang="en-US" sz="2000" dirty="0" smtClean="0"/>
              <a:t>Understand the physics behind the “observed” phenomena.</a:t>
            </a:r>
          </a:p>
        </p:txBody>
      </p:sp>
    </p:spTree>
    <p:extLst>
      <p:ext uri="{BB962C8B-B14F-4D97-AF65-F5344CB8AC3E}">
        <p14:creationId xmlns:p14="http://schemas.microsoft.com/office/powerpoint/2010/main" val="1589469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smtClean="0"/>
              <a:t>Acknowledgements</a:t>
            </a:r>
            <a:endParaRPr lang="en-US" dirty="0"/>
          </a:p>
        </p:txBody>
      </p:sp>
      <p:sp>
        <p:nvSpPr>
          <p:cNvPr id="3" name="Content Placeholder 2"/>
          <p:cNvSpPr>
            <a:spLocks noGrp="1"/>
          </p:cNvSpPr>
          <p:nvPr>
            <p:ph idx="1"/>
          </p:nvPr>
        </p:nvSpPr>
        <p:spPr>
          <a:xfrm>
            <a:off x="676944" y="1874383"/>
            <a:ext cx="10829260" cy="4200352"/>
          </a:xfrm>
        </p:spPr>
        <p:txBody>
          <a:bodyPr>
            <a:normAutofit/>
          </a:bodyPr>
          <a:lstStyle/>
          <a:p>
            <a:pPr marL="0" indent="0" algn="ctr">
              <a:buNone/>
            </a:pPr>
            <a:r>
              <a:rPr lang="en-US" sz="2400" dirty="0" smtClean="0"/>
              <a:t>This research was supported by AFOSR grant FA9550-18-1-0483 “Understanding and Predicting the Space Weather Impact of Extreme Solar Storms.”</a:t>
            </a:r>
          </a:p>
          <a:p>
            <a:pPr marL="0" indent="0">
              <a:buNone/>
            </a:pPr>
            <a:endParaRPr lang="en-US" sz="2400" dirty="0"/>
          </a:p>
          <a:p>
            <a:pPr marL="0" indent="0">
              <a:buNone/>
            </a:pPr>
            <a:endParaRPr lang="en-US" sz="2400" dirty="0" smtClean="0"/>
          </a:p>
        </p:txBody>
      </p:sp>
      <p:sp>
        <p:nvSpPr>
          <p:cNvPr id="4" name="TextBox 3"/>
          <p:cNvSpPr txBox="1"/>
          <p:nvPr/>
        </p:nvSpPr>
        <p:spPr>
          <a:xfrm>
            <a:off x="849134" y="3810000"/>
            <a:ext cx="10513648" cy="1200329"/>
          </a:xfrm>
          <a:prstGeom prst="rect">
            <a:avLst/>
          </a:prstGeom>
          <a:noFill/>
        </p:spPr>
        <p:txBody>
          <a:bodyPr wrap="none" rtlCol="0">
            <a:spAutoFit/>
          </a:bodyPr>
          <a:lstStyle/>
          <a:p>
            <a:pPr algn="ctr"/>
            <a:r>
              <a:rPr lang="en-US" sz="3600" dirty="0" smtClean="0">
                <a:solidFill>
                  <a:srgbClr val="FF0000"/>
                </a:solidFill>
              </a:rPr>
              <a:t>I’m looking to hire a researcher to pursue this research.</a:t>
            </a:r>
          </a:p>
          <a:p>
            <a:pPr algn="ctr"/>
            <a:r>
              <a:rPr lang="en-US" sz="3600" dirty="0" smtClean="0">
                <a:solidFill>
                  <a:srgbClr val="FF0000"/>
                </a:solidFill>
              </a:rPr>
              <a:t>If interested, email me at </a:t>
            </a:r>
            <a:r>
              <a:rPr lang="en-US" sz="3600" dirty="0" err="1" smtClean="0">
                <a:solidFill>
                  <a:srgbClr val="FF0000"/>
                </a:solidFill>
              </a:rPr>
              <a:t>j.raeder@unh.edu</a:t>
            </a:r>
            <a:endParaRPr lang="en-US" sz="3600" dirty="0">
              <a:solidFill>
                <a:srgbClr val="FF0000"/>
              </a:solidFill>
            </a:endParaRPr>
          </a:p>
        </p:txBody>
      </p:sp>
    </p:spTree>
    <p:extLst>
      <p:ext uri="{BB962C8B-B14F-4D97-AF65-F5344CB8AC3E}">
        <p14:creationId xmlns:p14="http://schemas.microsoft.com/office/powerpoint/2010/main" val="169858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298"/>
          </a:xfrm>
        </p:spPr>
        <p:txBody>
          <a:bodyPr>
            <a:normAutofit fontScale="90000"/>
          </a:bodyPr>
          <a:lstStyle/>
          <a:p>
            <a:pPr algn="ctr"/>
            <a:r>
              <a:rPr lang="en-US" dirty="0" err="1" smtClean="0"/>
              <a:t>Dst</a:t>
            </a:r>
            <a:r>
              <a:rPr lang="en-US" smtClean="0"/>
              <a:t> Comparisons</a:t>
            </a:r>
            <a:endParaRPr lang="en-US" dirty="0"/>
          </a:p>
        </p:txBody>
      </p:sp>
      <p:pic>
        <p:nvPicPr>
          <p:cNvPr id="6" name="Picture 5"/>
          <p:cNvPicPr>
            <a:picLocks noChangeAspect="1"/>
          </p:cNvPicPr>
          <p:nvPr/>
        </p:nvPicPr>
        <p:blipFill>
          <a:blip r:embed="rId2"/>
          <a:stretch>
            <a:fillRect/>
          </a:stretch>
        </p:blipFill>
        <p:spPr>
          <a:xfrm>
            <a:off x="267385" y="1583473"/>
            <a:ext cx="5798878" cy="3894214"/>
          </a:xfrm>
          <a:prstGeom prst="rect">
            <a:avLst/>
          </a:prstGeom>
        </p:spPr>
      </p:pic>
      <p:pic>
        <p:nvPicPr>
          <p:cNvPr id="7" name="Picture 6"/>
          <p:cNvPicPr>
            <a:picLocks noChangeAspect="1"/>
          </p:cNvPicPr>
          <p:nvPr/>
        </p:nvPicPr>
        <p:blipFill>
          <a:blip r:embed="rId3"/>
          <a:stretch>
            <a:fillRect/>
          </a:stretch>
        </p:blipFill>
        <p:spPr>
          <a:xfrm>
            <a:off x="6296713" y="1583472"/>
            <a:ext cx="5797055" cy="3646449"/>
          </a:xfrm>
          <a:prstGeom prst="rect">
            <a:avLst/>
          </a:prstGeom>
        </p:spPr>
      </p:pic>
    </p:spTree>
    <p:extLst>
      <p:ext uri="{BB962C8B-B14F-4D97-AF65-F5344CB8AC3E}">
        <p14:creationId xmlns:p14="http://schemas.microsoft.com/office/powerpoint/2010/main" val="116524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403"/>
          </a:xfrm>
        </p:spPr>
        <p:txBody>
          <a:bodyPr>
            <a:normAutofit fontScale="90000"/>
          </a:bodyPr>
          <a:lstStyle/>
          <a:p>
            <a:pPr algn="ctr"/>
            <a:r>
              <a:rPr lang="en-US" dirty="0" smtClean="0"/>
              <a:t>Abstract</a:t>
            </a:r>
            <a:endParaRPr lang="en-US" dirty="0"/>
          </a:p>
        </p:txBody>
      </p:sp>
      <p:sp>
        <p:nvSpPr>
          <p:cNvPr id="3" name="Content Placeholder 2"/>
          <p:cNvSpPr>
            <a:spLocks noGrp="1"/>
          </p:cNvSpPr>
          <p:nvPr>
            <p:ph idx="1"/>
          </p:nvPr>
        </p:nvSpPr>
        <p:spPr>
          <a:xfrm>
            <a:off x="838200" y="1164657"/>
            <a:ext cx="10515600" cy="5409398"/>
          </a:xfrm>
        </p:spPr>
        <p:txBody>
          <a:bodyPr>
            <a:normAutofit/>
          </a:bodyPr>
          <a:lstStyle/>
          <a:p>
            <a:pPr marL="0" indent="0">
              <a:buNone/>
            </a:pPr>
            <a:r>
              <a:rPr lang="en-US" sz="2400" dirty="0"/>
              <a:t>Extreme space weather events </a:t>
            </a:r>
            <a:r>
              <a:rPr lang="en-US" sz="2400" dirty="0" smtClean="0"/>
              <a:t>are </a:t>
            </a:r>
            <a:r>
              <a:rPr lang="en-US" sz="2400" dirty="0"/>
              <a:t>extremely rare, but pose a significant threat to our infrastructure</a:t>
            </a:r>
            <a:r>
              <a:rPr lang="en-US" sz="2400" dirty="0" smtClean="0"/>
              <a:t>. The </a:t>
            </a:r>
            <a:r>
              <a:rPr lang="en-US" sz="2400" dirty="0"/>
              <a:t>one known event of such kind was the Carrington storm of 1859, but it was not </a:t>
            </a:r>
            <a:r>
              <a:rPr lang="en-US" sz="2400" dirty="0" smtClean="0"/>
              <a:t>well documented</a:t>
            </a:r>
            <a:r>
              <a:rPr lang="en-US" sz="2400" dirty="0"/>
              <a:t>; in particular the solar wind and IMF conditions that caused it remain guesses</a:t>
            </a:r>
            <a:r>
              <a:rPr lang="en-US" sz="2400" dirty="0" smtClean="0"/>
              <a:t>. However</a:t>
            </a:r>
            <a:r>
              <a:rPr lang="en-US" sz="2400" dirty="0"/>
              <a:t>, the STEREO-A observations of July 23, 2012 showed solar wind and IMF </a:t>
            </a:r>
            <a:r>
              <a:rPr lang="en-US" sz="2400" dirty="0" smtClean="0"/>
              <a:t>parameters that </a:t>
            </a:r>
            <a:r>
              <a:rPr lang="en-US" sz="2400" dirty="0"/>
              <a:t>are most likely comparable to those of the Carrington event, and remind us that such </a:t>
            </a:r>
            <a:r>
              <a:rPr lang="en-US" sz="2400" dirty="0" smtClean="0"/>
              <a:t>extreme events </a:t>
            </a:r>
            <a:r>
              <a:rPr lang="en-US" sz="2400" dirty="0"/>
              <a:t>are very well possible now</a:t>
            </a:r>
            <a:r>
              <a:rPr lang="en-US" sz="2400" dirty="0" smtClean="0"/>
              <a:t>. Here</a:t>
            </a:r>
            <a:r>
              <a:rPr lang="en-US" sz="2400" dirty="0"/>
              <a:t>, we use </a:t>
            </a:r>
            <a:r>
              <a:rPr lang="en-US" sz="2400" dirty="0" err="1"/>
              <a:t>OpenGGCM</a:t>
            </a:r>
            <a:r>
              <a:rPr lang="en-US" sz="2400" dirty="0"/>
              <a:t> simulations of such events to assess the effects of such solar wind and </a:t>
            </a:r>
            <a:r>
              <a:rPr lang="en-US" sz="2400" dirty="0" smtClean="0"/>
              <a:t>IMF on </a:t>
            </a:r>
            <a:r>
              <a:rPr lang="en-US" sz="2400" dirty="0"/>
              <a:t>the magnetosphere.  Precious work has shown that during the much more benign Halloween </a:t>
            </a:r>
            <a:r>
              <a:rPr lang="en-US" sz="2400" dirty="0" smtClean="0"/>
              <a:t>storm the </a:t>
            </a:r>
            <a:r>
              <a:rPr lang="en-US" sz="2400" dirty="0"/>
              <a:t>nose of the magnetopause was as close as 4.9 RE, with an accordingly large polar cap</a:t>
            </a:r>
            <a:r>
              <a:rPr lang="en-US" sz="2400" dirty="0" smtClean="0"/>
              <a:t>. We </a:t>
            </a:r>
            <a:r>
              <a:rPr lang="en-US" sz="2400" dirty="0"/>
              <a:t>will present simulations of a sequence of made-up storms with increasingly </a:t>
            </a:r>
            <a:r>
              <a:rPr lang="en-US" sz="2400" dirty="0" smtClean="0"/>
              <a:t>larger driving </a:t>
            </a:r>
            <a:r>
              <a:rPr lang="en-US" sz="2400" dirty="0"/>
              <a:t>and demonstrate the further expansion of the polar cap, and the eventual saturation</a:t>
            </a:r>
            <a:r>
              <a:rPr lang="en-US" sz="2400" dirty="0" smtClean="0"/>
              <a:t>. In </a:t>
            </a:r>
            <a:r>
              <a:rPr lang="en-US" sz="2400" dirty="0"/>
              <a:t>addition, we will show how the ionosphere potential penetrates to lower latitudes </a:t>
            </a:r>
            <a:r>
              <a:rPr lang="en-US" sz="2400" dirty="0" smtClean="0"/>
              <a:t>and affects </a:t>
            </a:r>
            <a:r>
              <a:rPr lang="en-US" sz="2400" dirty="0"/>
              <a:t>the ionosphere and thermosphere at mid latitudes when the solar wind drivers become extreme.</a:t>
            </a:r>
          </a:p>
        </p:txBody>
      </p:sp>
    </p:spTree>
    <p:extLst>
      <p:ext uri="{BB962C8B-B14F-4D97-AF65-F5344CB8AC3E}">
        <p14:creationId xmlns:p14="http://schemas.microsoft.com/office/powerpoint/2010/main" val="14443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403"/>
          </a:xfrm>
        </p:spPr>
        <p:txBody>
          <a:bodyPr>
            <a:normAutofit fontScale="90000"/>
          </a:bodyPr>
          <a:lstStyle/>
          <a:p>
            <a:pPr algn="ctr"/>
            <a:r>
              <a:rPr lang="en-US" dirty="0" smtClean="0"/>
              <a:t>STEREO-A Event</a:t>
            </a:r>
            <a:endParaRPr lang="en-US" dirty="0"/>
          </a:p>
        </p:txBody>
      </p:sp>
      <p:sp>
        <p:nvSpPr>
          <p:cNvPr id="3" name="Content Placeholder 2"/>
          <p:cNvSpPr>
            <a:spLocks noGrp="1"/>
          </p:cNvSpPr>
          <p:nvPr>
            <p:ph idx="1"/>
          </p:nvPr>
        </p:nvSpPr>
        <p:spPr>
          <a:xfrm>
            <a:off x="8548834" y="502747"/>
            <a:ext cx="3494310" cy="5504237"/>
          </a:xfrm>
        </p:spPr>
        <p:txBody>
          <a:bodyPr>
            <a:noAutofit/>
          </a:bodyPr>
          <a:lstStyle/>
          <a:p>
            <a:pPr marL="0" indent="0">
              <a:buNone/>
            </a:pPr>
            <a:r>
              <a:rPr lang="en-US" sz="2400" dirty="0" smtClean="0"/>
              <a:t>STEREO-A observations of July 23, 2012 event.  This is the most severe interplanetary event ever observed, but it did not hit Earth.  However, it can serve as a benchmark of possible scenarios.</a:t>
            </a:r>
          </a:p>
          <a:p>
            <a:pPr marL="0" indent="0">
              <a:buNone/>
            </a:pPr>
            <a:r>
              <a:rPr lang="en-US" sz="2400" dirty="0" smtClean="0"/>
              <a:t>Left panel are the data as observed, with a model </a:t>
            </a:r>
            <a:r>
              <a:rPr lang="en-US" sz="2400" dirty="0" err="1" smtClean="0"/>
              <a:t>Dst</a:t>
            </a:r>
            <a:r>
              <a:rPr lang="en-US" sz="2400" dirty="0" smtClean="0"/>
              <a:t> calculated based on Earth’s dipole tilt on that day. Panel on the right shows a “worst case scenario” with maximum effective dipole tilt and SW density from ENLIL.</a:t>
            </a:r>
          </a:p>
          <a:p>
            <a:pPr marL="0" indent="0">
              <a:buNone/>
            </a:pPr>
            <a:r>
              <a:rPr lang="en-US" sz="2400" dirty="0" smtClean="0"/>
              <a:t>(from Baker et al., 2013)</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70" y="1074954"/>
            <a:ext cx="3768197" cy="5499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15" y="1069818"/>
            <a:ext cx="3848555" cy="5504235"/>
          </a:xfrm>
          <a:prstGeom prst="rect">
            <a:avLst/>
          </a:prstGeom>
        </p:spPr>
      </p:pic>
    </p:spTree>
    <p:extLst>
      <p:ext uri="{BB962C8B-B14F-4D97-AF65-F5344CB8AC3E}">
        <p14:creationId xmlns:p14="http://schemas.microsoft.com/office/powerpoint/2010/main" val="116000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subTitle" idx="1"/>
          </p:nvPr>
        </p:nvSpPr>
        <p:spPr>
          <a:xfrm>
            <a:off x="1524000" y="152400"/>
            <a:ext cx="9144000" cy="685800"/>
          </a:xfrm>
        </p:spPr>
        <p:txBody>
          <a:bodyPr/>
          <a:lstStyle/>
          <a:p>
            <a:pPr eaLnBrk="1" hangingPunct="1"/>
            <a:r>
              <a:rPr lang="en-US" altLang="x-none">
                <a:solidFill>
                  <a:srgbClr val="DA311C"/>
                </a:solidFill>
                <a:latin typeface="Bernard MT Condensed" charset="0"/>
              </a:rPr>
              <a:t>OpenGGCM: Global Magnetosphere Modeling</a:t>
            </a:r>
            <a:endParaRPr lang="en-US" altLang="x-none"/>
          </a:p>
        </p:txBody>
      </p:sp>
      <p:pic>
        <p:nvPicPr>
          <p:cNvPr id="14338" name="Picture 5" descr="grl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1"/>
            <a:ext cx="5791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2438400" y="6248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900" b="1" dirty="0">
                <a:latin typeface="Helvetica" charset="0"/>
              </a:rPr>
              <a:t>Personnel:</a:t>
            </a:r>
            <a:r>
              <a:rPr lang="en-US" altLang="x-none" sz="900" dirty="0">
                <a:latin typeface="Helvetica" charset="0"/>
              </a:rPr>
              <a:t>  J. Raeder, K. </a:t>
            </a:r>
            <a:r>
              <a:rPr lang="en-US" altLang="x-none" sz="900" dirty="0" err="1">
                <a:latin typeface="Helvetica" charset="0"/>
              </a:rPr>
              <a:t>Germaschewski</a:t>
            </a:r>
            <a:r>
              <a:rPr lang="en-US" altLang="x-none" sz="900" dirty="0">
                <a:latin typeface="Helvetica" charset="0"/>
              </a:rPr>
              <a:t>, Doug Cramer, </a:t>
            </a:r>
            <a:r>
              <a:rPr lang="en-US" altLang="x-none" sz="900" dirty="0" smtClean="0">
                <a:latin typeface="Helvetica" charset="0"/>
              </a:rPr>
              <a:t>B. </a:t>
            </a:r>
            <a:r>
              <a:rPr lang="en-US" altLang="x-none" sz="900" dirty="0" err="1" smtClean="0">
                <a:latin typeface="Helvetica" charset="0"/>
              </a:rPr>
              <a:t>Ferdousi</a:t>
            </a:r>
            <a:r>
              <a:rPr lang="en-US" altLang="x-none" sz="900" dirty="0" smtClean="0">
                <a:latin typeface="Helvetica" charset="0"/>
              </a:rPr>
              <a:t>, </a:t>
            </a:r>
            <a:r>
              <a:rPr lang="en-US" altLang="x-none" sz="900" dirty="0">
                <a:latin typeface="Helvetica" charset="0"/>
              </a:rPr>
              <a:t>S. </a:t>
            </a:r>
            <a:r>
              <a:rPr lang="en-US" altLang="x-none" sz="900" dirty="0" err="1" smtClean="0">
                <a:latin typeface="Helvetica" charset="0"/>
              </a:rPr>
              <a:t>Kavosi</a:t>
            </a:r>
            <a:r>
              <a:rPr lang="en-US" altLang="x-none" sz="900" dirty="0" smtClean="0">
                <a:latin typeface="Helvetica" charset="0"/>
              </a:rPr>
              <a:t> </a:t>
            </a:r>
            <a:r>
              <a:rPr lang="en-US" altLang="x-none" sz="900" dirty="0">
                <a:latin typeface="Helvetica" charset="0"/>
              </a:rPr>
              <a:t>(UNH), T. Fuller-Rowell, N. </a:t>
            </a:r>
            <a:r>
              <a:rPr lang="en-US" altLang="x-none" sz="900" dirty="0" err="1">
                <a:latin typeface="Helvetica" charset="0"/>
              </a:rPr>
              <a:t>Muriyama</a:t>
            </a:r>
            <a:r>
              <a:rPr lang="en-US" altLang="x-none" sz="900" dirty="0">
                <a:latin typeface="Helvetica" charset="0"/>
              </a:rPr>
              <a:t> (NOAA/SEC), F. </a:t>
            </a:r>
            <a:r>
              <a:rPr lang="en-US" altLang="x-none" sz="900" dirty="0" err="1">
                <a:latin typeface="Helvetica" charset="0"/>
              </a:rPr>
              <a:t>Toffoletto</a:t>
            </a:r>
            <a:r>
              <a:rPr lang="en-US" altLang="x-none" sz="900" dirty="0">
                <a:latin typeface="Helvetica" charset="0"/>
              </a:rPr>
              <a:t>, </a:t>
            </a:r>
            <a:r>
              <a:rPr lang="en-US" altLang="x-none" sz="900" dirty="0" smtClean="0">
                <a:latin typeface="Helvetica" charset="0"/>
              </a:rPr>
              <a:t>S. </a:t>
            </a:r>
            <a:r>
              <a:rPr lang="en-US" altLang="x-none" sz="900" dirty="0" err="1" smtClean="0">
                <a:latin typeface="Helvetica" charset="0"/>
              </a:rPr>
              <a:t>Sazykin</a:t>
            </a:r>
            <a:r>
              <a:rPr lang="en-US" altLang="x-none" sz="900" dirty="0" smtClean="0">
                <a:latin typeface="Helvetica" charset="0"/>
              </a:rPr>
              <a:t> </a:t>
            </a:r>
            <a:r>
              <a:rPr lang="en-US" altLang="x-none" sz="900" dirty="0">
                <a:latin typeface="Helvetica" charset="0"/>
              </a:rPr>
              <a:t>(Rice U.), M.-C. </a:t>
            </a:r>
            <a:r>
              <a:rPr lang="en-US" altLang="x-none" sz="900" dirty="0" err="1">
                <a:latin typeface="Helvetica" charset="0"/>
              </a:rPr>
              <a:t>Fok</a:t>
            </a:r>
            <a:r>
              <a:rPr lang="en-US" altLang="x-none" sz="900" dirty="0">
                <a:latin typeface="Helvetica" charset="0"/>
              </a:rPr>
              <a:t> (GSFC), A. Richmond, A. </a:t>
            </a:r>
            <a:r>
              <a:rPr lang="en-US" altLang="x-none" sz="900" dirty="0" err="1">
                <a:latin typeface="Helvetica" charset="0"/>
              </a:rPr>
              <a:t>Maute</a:t>
            </a:r>
            <a:r>
              <a:rPr lang="en-US" altLang="x-none" sz="900" dirty="0">
                <a:latin typeface="Helvetica" charset="0"/>
              </a:rPr>
              <a:t> (NCAR)</a:t>
            </a:r>
          </a:p>
        </p:txBody>
      </p:sp>
      <p:sp>
        <p:nvSpPr>
          <p:cNvPr id="14340" name="Text Box 7"/>
          <p:cNvSpPr txBox="1">
            <a:spLocks noChangeArrowheads="1"/>
          </p:cNvSpPr>
          <p:nvPr/>
        </p:nvSpPr>
        <p:spPr bwMode="auto">
          <a:xfrm>
            <a:off x="5867400" y="762001"/>
            <a:ext cx="3714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2000"/>
              <a:t>The </a:t>
            </a:r>
            <a:r>
              <a:rPr lang="en-US" altLang="x-none" sz="2000">
                <a:solidFill>
                  <a:srgbClr val="DA311C"/>
                </a:solidFill>
              </a:rPr>
              <a:t>Open Geospace General Circulation Model</a:t>
            </a:r>
            <a:r>
              <a:rPr lang="en-US" altLang="x-none" sz="2000"/>
              <a:t>:</a:t>
            </a:r>
          </a:p>
        </p:txBody>
      </p:sp>
      <p:sp>
        <p:nvSpPr>
          <p:cNvPr id="14341" name="Text Box 8"/>
          <p:cNvSpPr txBox="1">
            <a:spLocks noChangeArrowheads="1"/>
          </p:cNvSpPr>
          <p:nvPr/>
        </p:nvSpPr>
        <p:spPr bwMode="auto">
          <a:xfrm>
            <a:off x="7391400" y="1600201"/>
            <a:ext cx="31242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Tx/>
              <a:buChar char="•"/>
            </a:pPr>
            <a:r>
              <a:rPr lang="en-US" altLang="x-none" sz="1100"/>
              <a:t>Coupled global magnetosphere - ionosphere - thermosphere model.</a:t>
            </a:r>
          </a:p>
          <a:p>
            <a:pPr>
              <a:buFontTx/>
              <a:buChar char="•"/>
            </a:pPr>
            <a:r>
              <a:rPr lang="en-US" altLang="x-none" sz="1100"/>
              <a:t>3d Magnetohydrodynamic magnetosphere model.</a:t>
            </a:r>
          </a:p>
          <a:p>
            <a:pPr>
              <a:buFontTx/>
              <a:buChar char="•"/>
            </a:pPr>
            <a:r>
              <a:rPr lang="en-US" altLang="x-none" sz="1100"/>
              <a:t>Coupled with NOAA/SEC 3d dynamic/chemistry ionosphere - thermosphere model (CTIM).</a:t>
            </a:r>
          </a:p>
          <a:p>
            <a:pPr>
              <a:buFontTx/>
              <a:buChar char="•"/>
            </a:pPr>
            <a:r>
              <a:rPr lang="en-US" altLang="x-none" sz="1100"/>
              <a:t>Coupled with inner magnetosphere / ring current models: Rice U. RCM, NASA/GSFC CRCM.</a:t>
            </a:r>
          </a:p>
          <a:p>
            <a:pPr>
              <a:buFontTx/>
              <a:buChar char="•"/>
            </a:pPr>
            <a:r>
              <a:rPr lang="en-US" altLang="x-none" sz="1100"/>
              <a:t>Model runs on demand (&gt;500 so far) provided at the Community Coordinated Modeling Center (CCMC at NASA/GSFC).</a:t>
            </a:r>
          </a:p>
          <a:p>
            <a:r>
              <a:rPr lang="en-US" altLang="x-none" sz="1100"/>
              <a:t>     </a:t>
            </a:r>
            <a:r>
              <a:rPr lang="en-US" altLang="x-none" sz="1100">
                <a:latin typeface="Courier" charset="0"/>
                <a:hlinkClick r:id="rId4"/>
              </a:rPr>
              <a:t>http://ccmc.gsfc.nasa.gov/</a:t>
            </a:r>
            <a:endParaRPr lang="en-US" altLang="x-none" sz="1100">
              <a:latin typeface="Courier" charset="0"/>
            </a:endParaRPr>
          </a:p>
          <a:p>
            <a:pPr>
              <a:buFontTx/>
              <a:buChar char="•"/>
            </a:pPr>
            <a:r>
              <a:rPr lang="en-US" altLang="x-none" sz="1100"/>
              <a:t>Fully parallelized code, real-time capable.  Runs on IBM/datastar, IA32/I64 based clusters, PS3 clusters, and other hardware.</a:t>
            </a:r>
          </a:p>
          <a:p>
            <a:pPr>
              <a:buFontTx/>
              <a:buChar char="•"/>
            </a:pPr>
            <a:r>
              <a:rPr lang="en-US" altLang="x-none" sz="1100"/>
              <a:t>Used for basic research, numerical experiments, hypothesis testing, data analysis support, NASA/THEMIS mission support, mission planning, space weather studies, and Numerical Space Weather Forecasting in the future.</a:t>
            </a:r>
          </a:p>
          <a:p>
            <a:pPr>
              <a:buFontTx/>
              <a:buChar char="•"/>
            </a:pPr>
            <a:r>
              <a:rPr lang="en-US" altLang="x-none" sz="1100"/>
              <a:t>Funding from NASA/LWS, NASA/TR&amp;T, NSF/GEM, NSF/ITR, NSF/PetaApps, AF/MURI programs. </a:t>
            </a:r>
          </a:p>
        </p:txBody>
      </p:sp>
      <p:pic>
        <p:nvPicPr>
          <p:cNvPr id="14342" name="Picture 9"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8700" y="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1087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unh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8700" y="6108700"/>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3" descr="fig_io_0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191000"/>
            <a:ext cx="1828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4" descr="fig_io_0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4724400"/>
            <a:ext cx="1600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5"/>
          <p:cNvSpPr txBox="1">
            <a:spLocks noChangeArrowheads="1"/>
          </p:cNvSpPr>
          <p:nvPr/>
        </p:nvSpPr>
        <p:spPr bwMode="auto">
          <a:xfrm>
            <a:off x="2133600" y="5664201"/>
            <a:ext cx="577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000"/>
              <a:t>Aurora</a:t>
            </a:r>
            <a:endParaRPr lang="en-US" altLang="x-none"/>
          </a:p>
        </p:txBody>
      </p:sp>
      <p:sp>
        <p:nvSpPr>
          <p:cNvPr id="14349" name="Text Box 16"/>
          <p:cNvSpPr txBox="1">
            <a:spLocks noChangeArrowheads="1"/>
          </p:cNvSpPr>
          <p:nvPr/>
        </p:nvSpPr>
        <p:spPr bwMode="auto">
          <a:xfrm>
            <a:off x="3657600" y="5969001"/>
            <a:ext cx="1351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000"/>
              <a:t>Ionosphere Potential</a:t>
            </a:r>
            <a:endParaRPr lang="en-US" altLang="x-non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545"/>
          </a:xfrm>
        </p:spPr>
        <p:txBody>
          <a:bodyPr>
            <a:normAutofit fontScale="90000"/>
          </a:bodyPr>
          <a:lstStyle/>
          <a:p>
            <a:pPr algn="ctr"/>
            <a:r>
              <a:rPr lang="en-US" smtClean="0"/>
              <a:t>Approach</a:t>
            </a:r>
            <a:endParaRPr lang="en-US" dirty="0"/>
          </a:p>
        </p:txBody>
      </p:sp>
      <p:sp>
        <p:nvSpPr>
          <p:cNvPr id="3" name="Content Placeholder 2"/>
          <p:cNvSpPr>
            <a:spLocks noGrp="1"/>
          </p:cNvSpPr>
          <p:nvPr>
            <p:ph idx="1"/>
          </p:nvPr>
        </p:nvSpPr>
        <p:spPr>
          <a:xfrm>
            <a:off x="838200" y="1282148"/>
            <a:ext cx="10515600" cy="4894815"/>
          </a:xfrm>
        </p:spPr>
        <p:txBody>
          <a:bodyPr>
            <a:normAutofit/>
          </a:bodyPr>
          <a:lstStyle/>
          <a:p>
            <a:r>
              <a:rPr lang="en-US" sz="2400" dirty="0" smtClean="0"/>
              <a:t>Use </a:t>
            </a:r>
            <a:r>
              <a:rPr lang="en-US" sz="2400" dirty="0" err="1" smtClean="0"/>
              <a:t>OpenGGCM</a:t>
            </a:r>
            <a:r>
              <a:rPr lang="en-US" sz="2400" dirty="0" smtClean="0"/>
              <a:t>, coupled with CTIM (ionosphere-thermosphere) and RCM (ring current) to model a sequence of increasingly strong storms.</a:t>
            </a:r>
          </a:p>
          <a:p>
            <a:r>
              <a:rPr lang="en-US" sz="2400" dirty="0" smtClean="0"/>
              <a:t>Objective: assessment of storm effects on the magnetosphere (magnetopause, ring current, radiation belts, </a:t>
            </a:r>
            <a:r>
              <a:rPr lang="mr-IN" sz="2400" dirty="0" smtClean="0"/>
              <a:t>…</a:t>
            </a:r>
            <a:r>
              <a:rPr lang="en-US" sz="2400" dirty="0" smtClean="0"/>
              <a:t>) and ionosphere (TEC, open-closed boundary, </a:t>
            </a:r>
            <a:r>
              <a:rPr lang="mr-IN" sz="2400" dirty="0" smtClean="0"/>
              <a:t>…</a:t>
            </a:r>
            <a:r>
              <a:rPr lang="en-US" sz="2400" dirty="0" smtClean="0"/>
              <a:t>). Also, provide inputs for other ionosphere </a:t>
            </a:r>
            <a:r>
              <a:rPr lang="mr-IN" sz="2400" dirty="0" smtClean="0"/>
              <a:t>–</a:t>
            </a:r>
            <a:r>
              <a:rPr lang="en-US" sz="2400" dirty="0" smtClean="0"/>
              <a:t> thermosphere </a:t>
            </a:r>
            <a:r>
              <a:rPr lang="mr-IN" sz="2400" dirty="0" smtClean="0"/>
              <a:t>–</a:t>
            </a:r>
            <a:r>
              <a:rPr lang="en-US" sz="2400" dirty="0" smtClean="0"/>
              <a:t> (atmosphere) models.</a:t>
            </a:r>
          </a:p>
          <a:p>
            <a:r>
              <a:rPr lang="en-US" sz="2400" dirty="0" smtClean="0"/>
              <a:t>Why not model Carrington event or SEREO-A event right away: model may crash, difficult to see if results are reasonable.</a:t>
            </a:r>
          </a:p>
          <a:p>
            <a:r>
              <a:rPr lang="en-US" sz="2400" dirty="0" smtClean="0"/>
              <a:t>Scaling up storms allows us to (1) verify model at original driver’s strength, (2) see what changes occur when forcing increases, i.e., how parameters scale, and (3) get more clues to understand the physics.</a:t>
            </a:r>
          </a:p>
        </p:txBody>
      </p:sp>
    </p:spTree>
    <p:extLst>
      <p:ext uri="{BB962C8B-B14F-4D97-AF65-F5344CB8AC3E}">
        <p14:creationId xmlns:p14="http://schemas.microsoft.com/office/powerpoint/2010/main" val="100402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50435" y="1550504"/>
            <a:ext cx="9130748" cy="5042958"/>
          </a:xfrm>
          <a:prstGeom prst="rect">
            <a:avLst/>
          </a:prstGeom>
        </p:spPr>
      </p:pic>
      <p:sp>
        <p:nvSpPr>
          <p:cNvPr id="2" name="Title 1"/>
          <p:cNvSpPr>
            <a:spLocks noGrp="1"/>
          </p:cNvSpPr>
          <p:nvPr>
            <p:ph type="title"/>
          </p:nvPr>
        </p:nvSpPr>
        <p:spPr>
          <a:xfrm>
            <a:off x="838200" y="365125"/>
            <a:ext cx="10515600" cy="797753"/>
          </a:xfrm>
        </p:spPr>
        <p:txBody>
          <a:bodyPr/>
          <a:lstStyle/>
          <a:p>
            <a:pPr algn="ctr"/>
            <a:r>
              <a:rPr lang="en-US" dirty="0" smtClean="0"/>
              <a:t>Older Results: Bastille </a:t>
            </a:r>
            <a:r>
              <a:rPr lang="en-US" smtClean="0"/>
              <a:t>Day Storm</a:t>
            </a:r>
            <a:endParaRPr lang="en-US" dirty="0"/>
          </a:p>
        </p:txBody>
      </p:sp>
      <p:sp>
        <p:nvSpPr>
          <p:cNvPr id="3" name="Content Placeholder 2"/>
          <p:cNvSpPr>
            <a:spLocks noGrp="1"/>
          </p:cNvSpPr>
          <p:nvPr>
            <p:ph idx="1"/>
          </p:nvPr>
        </p:nvSpPr>
        <p:spPr>
          <a:xfrm>
            <a:off x="338089" y="1295538"/>
            <a:ext cx="2441397" cy="4787210"/>
          </a:xfrm>
        </p:spPr>
        <p:txBody>
          <a:bodyPr>
            <a:normAutofit lnSpcReduction="10000"/>
          </a:bodyPr>
          <a:lstStyle/>
          <a:p>
            <a:r>
              <a:rPr lang="en-US" sz="2400" dirty="0" smtClean="0"/>
              <a:t>Fairly good prediction of GOES s/c exiting and entering the magnetosphere.</a:t>
            </a:r>
          </a:p>
          <a:p>
            <a:r>
              <a:rPr lang="en-US" sz="2400" dirty="0" smtClean="0"/>
              <a:t>Model shows MP nose moves all the way in to 4.9 RE.</a:t>
            </a:r>
          </a:p>
          <a:p>
            <a:r>
              <a:rPr lang="en-US" sz="2400" dirty="0" smtClean="0"/>
              <a:t>One GOES s/c gets close to crossing the bow shock.</a:t>
            </a:r>
          </a:p>
          <a:p>
            <a:endParaRPr lang="en-US" sz="2400" dirty="0" smtClean="0"/>
          </a:p>
        </p:txBody>
      </p:sp>
      <p:pic>
        <p:nvPicPr>
          <p:cNvPr id="5" name="Picture 4"/>
          <p:cNvPicPr>
            <a:picLocks noChangeAspect="1"/>
          </p:cNvPicPr>
          <p:nvPr/>
        </p:nvPicPr>
        <p:blipFill>
          <a:blip r:embed="rId2"/>
          <a:stretch>
            <a:fillRect/>
          </a:stretch>
        </p:blipFill>
        <p:spPr>
          <a:xfrm>
            <a:off x="2650435" y="1550504"/>
            <a:ext cx="9130748" cy="5042958"/>
          </a:xfrm>
          <a:prstGeom prst="rect">
            <a:avLst/>
          </a:prstGeom>
        </p:spPr>
      </p:pic>
      <p:pic>
        <p:nvPicPr>
          <p:cNvPr id="6" name="Picture 5"/>
          <p:cNvPicPr>
            <a:picLocks noChangeAspect="1"/>
          </p:cNvPicPr>
          <p:nvPr/>
        </p:nvPicPr>
        <p:blipFill>
          <a:blip r:embed="rId2"/>
          <a:stretch>
            <a:fillRect/>
          </a:stretch>
        </p:blipFill>
        <p:spPr>
          <a:xfrm>
            <a:off x="2701235" y="1557761"/>
            <a:ext cx="9130748" cy="5042958"/>
          </a:xfrm>
          <a:prstGeom prst="rect">
            <a:avLst/>
          </a:prstGeom>
        </p:spPr>
      </p:pic>
    </p:spTree>
    <p:extLst>
      <p:ext uri="{BB962C8B-B14F-4D97-AF65-F5344CB8AC3E}">
        <p14:creationId xmlns:p14="http://schemas.microsoft.com/office/powerpoint/2010/main" val="6494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753"/>
          </a:xfrm>
        </p:spPr>
        <p:txBody>
          <a:bodyPr/>
          <a:lstStyle/>
          <a:p>
            <a:pPr algn="ctr"/>
            <a:r>
              <a:rPr lang="en-US" dirty="0" smtClean="0"/>
              <a:t>Older Results: Bastille </a:t>
            </a:r>
            <a:r>
              <a:rPr lang="en-US" smtClean="0"/>
              <a:t>Day Storm</a:t>
            </a:r>
            <a:endParaRPr lang="en-US" dirty="0"/>
          </a:p>
        </p:txBody>
      </p:sp>
      <p:sp>
        <p:nvSpPr>
          <p:cNvPr id="3" name="Content Placeholder 2"/>
          <p:cNvSpPr>
            <a:spLocks noGrp="1"/>
          </p:cNvSpPr>
          <p:nvPr>
            <p:ph idx="1"/>
          </p:nvPr>
        </p:nvSpPr>
        <p:spPr>
          <a:xfrm>
            <a:off x="689168" y="2795666"/>
            <a:ext cx="3485593" cy="3695074"/>
          </a:xfrm>
        </p:spPr>
        <p:txBody>
          <a:bodyPr>
            <a:normAutofit/>
          </a:bodyPr>
          <a:lstStyle/>
          <a:p>
            <a:pPr marL="0" indent="0">
              <a:buNone/>
            </a:pPr>
            <a:r>
              <a:rPr lang="en-US" dirty="0" smtClean="0"/>
              <a:t>3 GOES s/c exit the magnetosphere and get close to the bow shock on 2007-07-15.</a:t>
            </a:r>
          </a:p>
        </p:txBody>
      </p:sp>
      <p:pic>
        <p:nvPicPr>
          <p:cNvPr id="4" name="Picture 3"/>
          <p:cNvPicPr>
            <a:picLocks noChangeAspect="1"/>
          </p:cNvPicPr>
          <p:nvPr/>
        </p:nvPicPr>
        <p:blipFill>
          <a:blip r:embed="rId2"/>
          <a:stretch>
            <a:fillRect/>
          </a:stretch>
        </p:blipFill>
        <p:spPr>
          <a:xfrm>
            <a:off x="4405353" y="1162878"/>
            <a:ext cx="7450405" cy="5417127"/>
          </a:xfrm>
          <a:prstGeom prst="rect">
            <a:avLst/>
          </a:prstGeom>
        </p:spPr>
      </p:pic>
    </p:spTree>
    <p:extLst>
      <p:ext uri="{BB962C8B-B14F-4D97-AF65-F5344CB8AC3E}">
        <p14:creationId xmlns:p14="http://schemas.microsoft.com/office/powerpoint/2010/main" val="20062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005"/>
            <a:ext cx="10515600" cy="712308"/>
          </a:xfrm>
        </p:spPr>
        <p:txBody>
          <a:bodyPr/>
          <a:lstStyle/>
          <a:p>
            <a:pPr algn="ctr"/>
            <a:r>
              <a:rPr lang="en-US" dirty="0" smtClean="0"/>
              <a:t>A scaled-up storm</a:t>
            </a:r>
            <a:endParaRPr lang="en-US" dirty="0"/>
          </a:p>
        </p:txBody>
      </p:sp>
      <p:sp>
        <p:nvSpPr>
          <p:cNvPr id="3" name="Content Placeholder 2"/>
          <p:cNvSpPr>
            <a:spLocks noGrp="1"/>
          </p:cNvSpPr>
          <p:nvPr>
            <p:ph idx="1"/>
          </p:nvPr>
        </p:nvSpPr>
        <p:spPr>
          <a:xfrm>
            <a:off x="838201" y="1128046"/>
            <a:ext cx="2768124" cy="5101838"/>
          </a:xfrm>
        </p:spPr>
        <p:txBody>
          <a:bodyPr>
            <a:normAutofit fontScale="62500" lnSpcReduction="20000"/>
          </a:bodyPr>
          <a:lstStyle/>
          <a:p>
            <a:r>
              <a:rPr lang="en-US" dirty="0" smtClean="0"/>
              <a:t>We ran 2 simulations of the 2000-06-04 storm.</a:t>
            </a:r>
          </a:p>
          <a:p>
            <a:r>
              <a:rPr lang="en-US" dirty="0" smtClean="0"/>
              <a:t>Fairly strong CME type storm with </a:t>
            </a:r>
            <a:r>
              <a:rPr lang="en-US" dirty="0" err="1" smtClean="0"/>
              <a:t>Dst</a:t>
            </a:r>
            <a:r>
              <a:rPr lang="en-US" dirty="0"/>
              <a:t> </a:t>
            </a:r>
            <a:r>
              <a:rPr lang="en-US" dirty="0" smtClean="0"/>
              <a:t>~ -300 </a:t>
            </a:r>
            <a:r>
              <a:rPr lang="en-US" dirty="0" err="1" smtClean="0"/>
              <a:t>nT.</a:t>
            </a:r>
            <a:endParaRPr lang="en-US" dirty="0" smtClean="0"/>
          </a:p>
          <a:p>
            <a:r>
              <a:rPr lang="en-US" dirty="0" smtClean="0"/>
              <a:t>IMF </a:t>
            </a:r>
            <a:r>
              <a:rPr lang="en-US" dirty="0" err="1" smtClean="0"/>
              <a:t>Bz</a:t>
            </a:r>
            <a:r>
              <a:rPr lang="en-US" dirty="0" smtClean="0"/>
              <a:t> ~ -30 </a:t>
            </a:r>
            <a:r>
              <a:rPr lang="en-US" dirty="0" err="1" smtClean="0"/>
              <a:t>nT</a:t>
            </a:r>
            <a:r>
              <a:rPr lang="en-US" dirty="0" smtClean="0"/>
              <a:t> for half a day, </a:t>
            </a:r>
            <a:r>
              <a:rPr lang="en-US" dirty="0" err="1" smtClean="0"/>
              <a:t>Vsw</a:t>
            </a:r>
            <a:r>
              <a:rPr lang="en-US" dirty="0" smtClean="0"/>
              <a:t> ~ 600 km/s.</a:t>
            </a:r>
          </a:p>
          <a:p>
            <a:r>
              <a:rPr lang="en-US" dirty="0" smtClean="0"/>
              <a:t>Also very high SW density up to 50 cc.</a:t>
            </a:r>
          </a:p>
          <a:p>
            <a:r>
              <a:rPr lang="en-US" dirty="0" smtClean="0"/>
              <a:t>We then ran a second simulation where both IMF </a:t>
            </a:r>
            <a:r>
              <a:rPr lang="en-US" dirty="0" err="1" smtClean="0"/>
              <a:t>Bz</a:t>
            </a:r>
            <a:r>
              <a:rPr lang="en-US" dirty="0" smtClean="0"/>
              <a:t> and </a:t>
            </a:r>
            <a:r>
              <a:rPr lang="en-US" dirty="0" err="1" smtClean="0"/>
              <a:t>Vsw</a:t>
            </a:r>
            <a:r>
              <a:rPr lang="en-US" dirty="0" smtClean="0"/>
              <a:t> were increased by 50%.</a:t>
            </a:r>
          </a:p>
          <a:p>
            <a:r>
              <a:rPr lang="en-US" dirty="0" smtClean="0"/>
              <a:t>The following movie frames compares northern PC potential, e- precipitation flux, and TEC.</a:t>
            </a:r>
          </a:p>
          <a:p>
            <a:r>
              <a:rPr lang="en-US" dirty="0" smtClean="0"/>
              <a:t>Both simulations were run with RCM on, and CTIM for the IT system.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183" y="977900"/>
            <a:ext cx="4152900" cy="4889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083" y="977900"/>
            <a:ext cx="4152900" cy="4889500"/>
          </a:xfrm>
          <a:prstGeom prst="rect">
            <a:avLst/>
          </a:prstGeom>
        </p:spPr>
      </p:pic>
    </p:spTree>
    <p:extLst>
      <p:ext uri="{BB962C8B-B14F-4D97-AF65-F5344CB8AC3E}">
        <p14:creationId xmlns:p14="http://schemas.microsoft.com/office/powerpoint/2010/main" val="68304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39262"/>
            <a:ext cx="10515600" cy="345072"/>
          </a:xfrm>
        </p:spPr>
        <p:txBody>
          <a:bodyPr>
            <a:normAutofit fontScale="92500" lnSpcReduction="20000"/>
          </a:bodyPr>
          <a:lstStyle/>
          <a:p>
            <a:pPr marL="0" indent="0" algn="ctr">
              <a:buNone/>
            </a:pPr>
            <a:r>
              <a:rPr lang="en-US" sz="2400" dirty="0" smtClean="0"/>
              <a:t>Top: unscaled, bottom: scaled, left: potential, middle: e- precipitation, right: TEC</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04" y="152433"/>
            <a:ext cx="5165882" cy="31040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558" y="152433"/>
            <a:ext cx="5165881" cy="31040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41" y="3256494"/>
            <a:ext cx="5130445" cy="308276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558" y="3256493"/>
            <a:ext cx="5165881" cy="3104060"/>
          </a:xfrm>
          <a:prstGeom prst="rect">
            <a:avLst/>
          </a:prstGeom>
        </p:spPr>
      </p:pic>
    </p:spTree>
    <p:extLst>
      <p:ext uri="{BB962C8B-B14F-4D97-AF65-F5344CB8AC3E}">
        <p14:creationId xmlns:p14="http://schemas.microsoft.com/office/powerpoint/2010/main" val="117349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1381</Words>
  <Application>Microsoft Macintosh PowerPoint</Application>
  <PresentationFormat>Widescreen</PresentationFormat>
  <Paragraphs>91</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Bernard MT Condensed</vt:lpstr>
      <vt:lpstr>Calibri</vt:lpstr>
      <vt:lpstr>Calibri Light</vt:lpstr>
      <vt:lpstr>Courier</vt:lpstr>
      <vt:lpstr>Helvetica</vt:lpstr>
      <vt:lpstr>Mangal</vt:lpstr>
      <vt:lpstr>ＭＳ Ｐゴシック</vt:lpstr>
      <vt:lpstr>Office Theme</vt:lpstr>
      <vt:lpstr>Severe Space Weather:  Magnetosphere Response and Ionosphere Drivers</vt:lpstr>
      <vt:lpstr>Abstract</vt:lpstr>
      <vt:lpstr>STEREO-A Event</vt:lpstr>
      <vt:lpstr>PowerPoint Presentation</vt:lpstr>
      <vt:lpstr>Approach</vt:lpstr>
      <vt:lpstr>Older Results: Bastille Day Storm</vt:lpstr>
      <vt:lpstr>Older Results: Bastille Day Storm</vt:lpstr>
      <vt:lpstr>A scaled-up storm</vt:lpstr>
      <vt:lpstr>PowerPoint Presentation</vt:lpstr>
      <vt:lpstr>2000-04-06 Storm</vt:lpstr>
      <vt:lpstr>Another Storm Scaled Up</vt:lpstr>
      <vt:lpstr>PowerPoint Presentation</vt:lpstr>
      <vt:lpstr>2001-04-11 Storm Simulations</vt:lpstr>
      <vt:lpstr>Summary</vt:lpstr>
      <vt:lpstr>Acknowledgements</vt:lpstr>
      <vt:lpstr>Dst Comparisons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“extreme Space Weather” OpenGGCM Results</dc:title>
  <dc:creator>Raeder, Joachim</dc:creator>
  <cp:lastModifiedBy>Raeder, Joachim</cp:lastModifiedBy>
  <cp:revision>26</cp:revision>
  <cp:lastPrinted>2019-02-13T16:39:44Z</cp:lastPrinted>
  <dcterms:created xsi:type="dcterms:W3CDTF">2019-01-13T23:11:19Z</dcterms:created>
  <dcterms:modified xsi:type="dcterms:W3CDTF">2019-02-13T18:10:18Z</dcterms:modified>
</cp:coreProperties>
</file>