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26"/>
    <p:restoredTop sz="94647"/>
  </p:normalViewPr>
  <p:slideViewPr>
    <p:cSldViewPr snapToGrid="0" snapToObjects="1">
      <p:cViewPr varScale="1">
        <p:scale>
          <a:sx n="132" d="100"/>
          <a:sy n="132" d="100"/>
        </p:scale>
        <p:origin x="184"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41201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396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563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1030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597D-BB88-EA48-841E-7D358B0DFB59}" type="datetimeFigureOut">
              <a:rPr lang="en-US" smtClean="0"/>
              <a:t>7/22/19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09897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6597D-BB88-EA48-841E-7D358B0DFB59}"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05347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6597D-BB88-EA48-841E-7D358B0DFB59}" type="datetimeFigureOut">
              <a:rPr lang="en-US" smtClean="0"/>
              <a:t>7/22/19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5718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6597D-BB88-EA48-841E-7D358B0DFB59}" type="datetimeFigureOut">
              <a:rPr lang="en-US" smtClean="0"/>
              <a:t>7/22/19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78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597D-BB88-EA48-841E-7D358B0DFB59}" type="datetimeFigureOut">
              <a:rPr lang="en-US" smtClean="0"/>
              <a:t>7/22/19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73570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62012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7/22/19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07761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597D-BB88-EA48-841E-7D358B0DFB59}" type="datetimeFigureOut">
              <a:rPr lang="en-US" smtClean="0"/>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B0AFA-68BC-5242-96BB-892D450C7F43}" type="slidenum">
              <a:rPr lang="en-US" smtClean="0"/>
              <a:t>‹#›</a:t>
            </a:fld>
            <a:endParaRPr lang="en-US"/>
          </a:p>
        </p:txBody>
      </p:sp>
    </p:spTree>
    <p:extLst>
      <p:ext uri="{BB962C8B-B14F-4D97-AF65-F5344CB8AC3E}">
        <p14:creationId xmlns:p14="http://schemas.microsoft.com/office/powerpoint/2010/main" val="131180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745" y="818147"/>
            <a:ext cx="7488455" cy="1713297"/>
          </a:xfrm>
        </p:spPr>
        <p:txBody>
          <a:bodyPr>
            <a:noAutofit/>
          </a:bodyPr>
          <a:lstStyle/>
          <a:p>
            <a:r>
              <a:rPr lang="en-US" sz="1600" dirty="0">
                <a:latin typeface="+mn-lt"/>
              </a:rPr>
              <a:t>We ran 2 </a:t>
            </a:r>
            <a:r>
              <a:rPr lang="en-US" sz="1600" dirty="0" err="1" smtClean="0">
                <a:latin typeface="+mn-lt"/>
              </a:rPr>
              <a:t>OpenGGCM</a:t>
            </a:r>
            <a:r>
              <a:rPr lang="en-US" sz="1600" dirty="0" smtClean="0">
                <a:latin typeface="+mn-lt"/>
              </a:rPr>
              <a:t> simulations </a:t>
            </a:r>
            <a:r>
              <a:rPr lang="en-US" sz="1600" dirty="0">
                <a:latin typeface="+mn-lt"/>
              </a:rPr>
              <a:t>of the 2004-06-04 </a:t>
            </a:r>
            <a:r>
              <a:rPr lang="en-US" sz="1600" dirty="0" smtClean="0">
                <a:latin typeface="+mn-lt"/>
              </a:rPr>
              <a:t>storm. Fairly </a:t>
            </a:r>
            <a:r>
              <a:rPr lang="en-US" sz="1600" dirty="0">
                <a:latin typeface="+mn-lt"/>
              </a:rPr>
              <a:t>strong CME type storm with </a:t>
            </a:r>
            <a:r>
              <a:rPr lang="en-US" sz="1600" dirty="0" err="1">
                <a:latin typeface="+mn-lt"/>
              </a:rPr>
              <a:t>Dst</a:t>
            </a:r>
            <a:r>
              <a:rPr lang="en-US" sz="1600" dirty="0">
                <a:latin typeface="+mn-lt"/>
              </a:rPr>
              <a:t> ~ -300 </a:t>
            </a:r>
            <a:r>
              <a:rPr lang="en-US" sz="1600" dirty="0" err="1" smtClean="0">
                <a:latin typeface="+mn-lt"/>
              </a:rPr>
              <a:t>nT</a:t>
            </a:r>
            <a:r>
              <a:rPr lang="en-US" sz="1600" dirty="0" smtClean="0">
                <a:latin typeface="+mn-lt"/>
              </a:rPr>
              <a:t>, IMF </a:t>
            </a:r>
            <a:r>
              <a:rPr lang="en-US" sz="1600" dirty="0" err="1">
                <a:latin typeface="+mn-lt"/>
              </a:rPr>
              <a:t>Bz</a:t>
            </a:r>
            <a:r>
              <a:rPr lang="en-US" sz="1600" dirty="0">
                <a:latin typeface="+mn-lt"/>
              </a:rPr>
              <a:t> ~ -30 </a:t>
            </a:r>
            <a:r>
              <a:rPr lang="en-US" sz="1600" dirty="0" err="1">
                <a:latin typeface="+mn-lt"/>
              </a:rPr>
              <a:t>nT</a:t>
            </a:r>
            <a:r>
              <a:rPr lang="en-US" sz="1600" dirty="0">
                <a:latin typeface="+mn-lt"/>
              </a:rPr>
              <a:t> for half a day, </a:t>
            </a:r>
            <a:r>
              <a:rPr lang="en-US" sz="1600" dirty="0" err="1">
                <a:latin typeface="+mn-lt"/>
              </a:rPr>
              <a:t>Vsw</a:t>
            </a:r>
            <a:r>
              <a:rPr lang="en-US" sz="1600" dirty="0">
                <a:latin typeface="+mn-lt"/>
              </a:rPr>
              <a:t> ~ 600 </a:t>
            </a:r>
            <a:r>
              <a:rPr lang="en-US" sz="1600" dirty="0" smtClean="0">
                <a:latin typeface="+mn-lt"/>
              </a:rPr>
              <a:t>km/s, very </a:t>
            </a:r>
            <a:r>
              <a:rPr lang="en-US" sz="1600" dirty="0">
                <a:latin typeface="+mn-lt"/>
              </a:rPr>
              <a:t>high SW density up to 50 </a:t>
            </a:r>
            <a:r>
              <a:rPr lang="en-US" sz="1600" dirty="0" smtClean="0">
                <a:latin typeface="+mn-lt"/>
              </a:rPr>
              <a:t>cc. We </a:t>
            </a:r>
            <a:r>
              <a:rPr lang="en-US" sz="1600" dirty="0">
                <a:latin typeface="+mn-lt"/>
              </a:rPr>
              <a:t>then ran a second simulation where both IMF </a:t>
            </a:r>
            <a:r>
              <a:rPr lang="en-US" sz="1600" dirty="0" err="1">
                <a:latin typeface="+mn-lt"/>
              </a:rPr>
              <a:t>Bz</a:t>
            </a:r>
            <a:r>
              <a:rPr lang="en-US" sz="1600" dirty="0">
                <a:latin typeface="+mn-lt"/>
              </a:rPr>
              <a:t> and </a:t>
            </a:r>
            <a:r>
              <a:rPr lang="en-US" sz="1600" dirty="0" err="1">
                <a:latin typeface="+mn-lt"/>
              </a:rPr>
              <a:t>Vsw</a:t>
            </a:r>
            <a:r>
              <a:rPr lang="en-US" sz="1600" dirty="0">
                <a:latin typeface="+mn-lt"/>
              </a:rPr>
              <a:t> were increased by 50</a:t>
            </a:r>
            <a:r>
              <a:rPr lang="en-US" sz="1600" dirty="0" smtClean="0">
                <a:latin typeface="+mn-lt"/>
              </a:rPr>
              <a:t>%.</a:t>
            </a:r>
            <a:r>
              <a:rPr lang="en-US" sz="1600" dirty="0" smtClean="0">
                <a:latin typeface="+mn-lt"/>
              </a:rPr>
              <a:t/>
            </a:r>
            <a:br>
              <a:rPr lang="en-US" sz="1600" dirty="0" smtClean="0">
                <a:latin typeface="+mn-lt"/>
              </a:rPr>
            </a:br>
            <a:r>
              <a:rPr lang="en-US" sz="1600" dirty="0" smtClean="0">
                <a:latin typeface="+mn-lt"/>
              </a:rPr>
              <a:t>top: original IMF and solar wind</a:t>
            </a:r>
            <a:br>
              <a:rPr lang="en-US" sz="1600" dirty="0" smtClean="0">
                <a:latin typeface="+mn-lt"/>
              </a:rPr>
            </a:br>
            <a:r>
              <a:rPr lang="en-US" sz="1600" dirty="0" smtClean="0">
                <a:latin typeface="+mn-lt"/>
              </a:rPr>
              <a:t>bottom: </a:t>
            </a:r>
            <a:r>
              <a:rPr lang="en-US" sz="1600" dirty="0" err="1" smtClean="0">
                <a:latin typeface="+mn-lt"/>
              </a:rPr>
              <a:t>Vx</a:t>
            </a:r>
            <a:r>
              <a:rPr lang="en-US" sz="1600" dirty="0" smtClean="0">
                <a:latin typeface="+mn-lt"/>
              </a:rPr>
              <a:t>*1.5 and </a:t>
            </a:r>
            <a:r>
              <a:rPr lang="en-US" sz="1600" dirty="0" err="1" smtClean="0">
                <a:latin typeface="+mn-lt"/>
              </a:rPr>
              <a:t>Bz</a:t>
            </a:r>
            <a:r>
              <a:rPr lang="en-US" sz="1600" dirty="0" smtClean="0">
                <a:latin typeface="+mn-lt"/>
              </a:rPr>
              <a:t>*1.5</a:t>
            </a:r>
            <a:br>
              <a:rPr lang="en-US" sz="1600" dirty="0" smtClean="0">
                <a:latin typeface="+mn-lt"/>
              </a:rPr>
            </a:br>
            <a:r>
              <a:rPr lang="en-US" sz="1600" dirty="0" smtClean="0">
                <a:latin typeface="+mn-lt"/>
              </a:rPr>
              <a:t>left</a:t>
            </a:r>
            <a:r>
              <a:rPr lang="en-US" sz="1600" dirty="0">
                <a:latin typeface="+mn-lt"/>
              </a:rPr>
              <a:t>: potential, middle: e- precipitation, right: TEC</a:t>
            </a:r>
            <a:br>
              <a:rPr lang="en-US" sz="1600" dirty="0">
                <a:latin typeface="+mn-lt"/>
              </a:rPr>
            </a:br>
            <a:endParaRPr lang="en-US" sz="1600" dirty="0">
              <a:latin typeface="+mn-lt"/>
            </a:endParaRPr>
          </a:p>
        </p:txBody>
      </p:sp>
      <p:sp>
        <p:nvSpPr>
          <p:cNvPr id="6" name="Content Placeholder 2"/>
          <p:cNvSpPr txBox="1">
            <a:spLocks/>
          </p:cNvSpPr>
          <p:nvPr/>
        </p:nvSpPr>
        <p:spPr>
          <a:xfrm>
            <a:off x="202933" y="818147"/>
            <a:ext cx="4128435" cy="591348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Potential: stronger in the beginning, but not much different in the later phases of the storm.</a:t>
            </a:r>
          </a:p>
          <a:p>
            <a:r>
              <a:rPr lang="en-US" dirty="0" smtClean="0"/>
              <a:t>Electron precipitation:  much stronger throughout, but in particular in the later phases. This may explain subdued potential due to increased conductance. Precipitation also extends both to higher and lower latitudes.  It appears as though the inner magnetosphere gets more strongly loaded in the main phase and only slowly recovers.</a:t>
            </a:r>
          </a:p>
          <a:p>
            <a:r>
              <a:rPr lang="en-US" dirty="0" smtClean="0"/>
              <a:t>TEC: very mixed.  Sometimes higher with the stronger storm, but sometimes more of a negative storm effect.  Some indication of SAPS, but probably at lower latitude than we are showing here.</a:t>
            </a:r>
          </a:p>
        </p:txBody>
      </p:sp>
      <p:sp>
        <p:nvSpPr>
          <p:cNvPr id="4" name="TextBox 3"/>
          <p:cNvSpPr txBox="1"/>
          <p:nvPr/>
        </p:nvSpPr>
        <p:spPr>
          <a:xfrm>
            <a:off x="2059806" y="171817"/>
            <a:ext cx="7998594" cy="646331"/>
          </a:xfrm>
          <a:prstGeom prst="rect">
            <a:avLst/>
          </a:prstGeom>
          <a:noFill/>
        </p:spPr>
        <p:txBody>
          <a:bodyPr wrap="square" rtlCol="0">
            <a:spAutoFit/>
          </a:bodyPr>
          <a:lstStyle/>
          <a:p>
            <a:r>
              <a:rPr lang="en-US" smtClean="0"/>
              <a:t>Raeder (UNH) &amp; Fuller-Rowell (CU): </a:t>
            </a:r>
            <a:r>
              <a:rPr lang="en-US"/>
              <a:t>Space Weather Impact of Extreme Solar Storms </a:t>
            </a:r>
          </a:p>
          <a:p>
            <a:endParaRPr lang="en-US" dirty="0" smtClean="0"/>
          </a:p>
        </p:txBody>
      </p:sp>
      <p:pic>
        <p:nvPicPr>
          <p:cNvPr id="5" name="mov-io3-compare-cmee2_20010411_swnormalshort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23874" y="2455489"/>
            <a:ext cx="7115458" cy="4276140"/>
          </a:xfrm>
        </p:spPr>
      </p:pic>
    </p:spTree>
    <p:extLst>
      <p:ext uri="{BB962C8B-B14F-4D97-AF65-F5344CB8AC3E}">
        <p14:creationId xmlns:p14="http://schemas.microsoft.com/office/powerpoint/2010/main" val="5849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191</Words>
  <Application>Microsoft Macintosh PowerPoint</Application>
  <PresentationFormat>Widescreen</PresentationFormat>
  <Paragraphs>5</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We ran 2 OpenGGCM simulations of the 2004-06-04 storm. Fairly strong CME type storm with Dst ~ -300 nT, IMF Bz ~ -30 nT for half a day, Vsw ~ 600 km/s, very high SW density up to 50 cc. We then ran a second simulation where both IMF Bz and Vsw were increased by 50%. top: original IMF and solar wind bottom: Vx*1.5 and Bz*1.5 left: potential, middle: e- precipitation, right: TEC </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“extreme Space Weather” OpenGGCM Results</dc:title>
  <dc:creator>Raeder, Joachim</dc:creator>
  <cp:lastModifiedBy>Raeder, Joachim</cp:lastModifiedBy>
  <cp:revision>9</cp:revision>
  <dcterms:created xsi:type="dcterms:W3CDTF">2019-01-13T23:11:19Z</dcterms:created>
  <dcterms:modified xsi:type="dcterms:W3CDTF">2019-07-22T22:59:23Z</dcterms:modified>
</cp:coreProperties>
</file>