
<file path=[Content_Types].xml><?xml version="1.0" encoding="utf-8"?>
<Types xmlns="http://schemas.openxmlformats.org/package/2006/content-types">
  <Default Extension="xml" ContentType="application/xml"/>
  <Default Extension="mpeg" ContentType="video/unknown"/>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Lst>
  <p:notesMasterIdLst>
    <p:notesMasterId r:id="rId38"/>
  </p:notesMasterIdLst>
  <p:handoutMasterIdLst>
    <p:handoutMasterId r:id="rId39"/>
  </p:handoutMasterIdLst>
  <p:sldIdLst>
    <p:sldId id="310" r:id="rId2"/>
    <p:sldId id="618" r:id="rId3"/>
    <p:sldId id="701" r:id="rId4"/>
    <p:sldId id="702" r:id="rId5"/>
    <p:sldId id="703" r:id="rId6"/>
    <p:sldId id="658" r:id="rId7"/>
    <p:sldId id="665" r:id="rId8"/>
    <p:sldId id="664" r:id="rId9"/>
    <p:sldId id="712" r:id="rId10"/>
    <p:sldId id="685" r:id="rId11"/>
    <p:sldId id="718" r:id="rId12"/>
    <p:sldId id="713" r:id="rId13"/>
    <p:sldId id="680" r:id="rId14"/>
    <p:sldId id="289" r:id="rId15"/>
    <p:sldId id="373" r:id="rId16"/>
    <p:sldId id="565" r:id="rId17"/>
    <p:sldId id="566" r:id="rId18"/>
    <p:sldId id="762" r:id="rId19"/>
    <p:sldId id="747" r:id="rId20"/>
    <p:sldId id="567" r:id="rId21"/>
    <p:sldId id="751" r:id="rId22"/>
    <p:sldId id="754" r:id="rId23"/>
    <p:sldId id="752" r:id="rId24"/>
    <p:sldId id="758" r:id="rId25"/>
    <p:sldId id="753" r:id="rId26"/>
    <p:sldId id="757" r:id="rId27"/>
    <p:sldId id="482" r:id="rId28"/>
    <p:sldId id="755" r:id="rId29"/>
    <p:sldId id="769" r:id="rId30"/>
    <p:sldId id="771" r:id="rId31"/>
    <p:sldId id="775" r:id="rId32"/>
    <p:sldId id="776" r:id="rId33"/>
    <p:sldId id="777" r:id="rId34"/>
    <p:sldId id="779" r:id="rId35"/>
    <p:sldId id="778" r:id="rId36"/>
    <p:sldId id="503"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omi Maruyama" initials="NM"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73"/>
    <p:restoredTop sz="95202" autoAdjust="0"/>
  </p:normalViewPr>
  <p:slideViewPr>
    <p:cSldViewPr snapToGrid="0" snapToObjects="1">
      <p:cViewPr>
        <p:scale>
          <a:sx n="227" d="100"/>
          <a:sy n="227" d="100"/>
        </p:scale>
        <p:origin x="400" y="1512"/>
      </p:cViewPr>
      <p:guideLst>
        <p:guide orient="horz" pos="1620"/>
        <p:guide pos="2880"/>
      </p:guideLst>
    </p:cSldViewPr>
  </p:slideViewPr>
  <p:notesTextViewPr>
    <p:cViewPr>
      <p:scale>
        <a:sx n="100" d="100"/>
        <a:sy n="100" d="100"/>
      </p:scale>
      <p:origin x="0" y="0"/>
    </p:cViewPr>
  </p:notesTextViewPr>
  <p:sorterViewPr>
    <p:cViewPr>
      <p:scale>
        <a:sx n="58" d="100"/>
        <a:sy n="58"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commentAuthors" Target="commentAuthors.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15T18:10:08.429" idx="11">
    <p:pos x="7618" y="167"/>
    <p:text>Is it really crucial for my story to explain all the sub-auroral phenomena ???</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83569B-4B0A-8140-8EEA-FBAD218A857B}" type="datetimeFigureOut">
              <a:rPr lang="en-US" smtClean="0"/>
              <a:pPr/>
              <a:t>1/26/20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82E7AB-2B29-6E44-BCDB-602B68D5F47F}"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xmlns="" id="{F9106CA6-5D45-C844-89CC-4372B0B825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093CFD14-37B8-4646-87A2-A0DECA4F1281}" type="slidenum">
              <a:rPr lang="en-US" altLang="en-US" sz="1200"/>
              <a:pPr/>
              <a:t>1</a:t>
            </a:fld>
            <a:endParaRPr lang="en-US" altLang="en-US" sz="1200"/>
          </a:p>
        </p:txBody>
      </p:sp>
      <p:sp>
        <p:nvSpPr>
          <p:cNvPr id="20483" name="Rectangle 2">
            <a:extLst>
              <a:ext uri="{FF2B5EF4-FFF2-40B4-BE49-F238E27FC236}">
                <a16:creationId xmlns:a16="http://schemas.microsoft.com/office/drawing/2014/main" xmlns="" id="{EE3DFC08-1264-7848-A0AB-8E16F698E793}"/>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xmlns="" id="{B21E167C-505E-C643-BC02-BAB325B88B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36756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D7005-2C7F-0E44-9F3F-95A55322097E}" type="slidenum">
              <a:rPr lang="en-US" smtClean="0"/>
              <a:t>20</a:t>
            </a:fld>
            <a:endParaRPr lang="en-US"/>
          </a:p>
        </p:txBody>
      </p:sp>
    </p:spTree>
    <p:extLst>
      <p:ext uri="{BB962C8B-B14F-4D97-AF65-F5344CB8AC3E}">
        <p14:creationId xmlns:p14="http://schemas.microsoft.com/office/powerpoint/2010/main" val="3224449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D7005-2C7F-0E44-9F3F-95A55322097E}" type="slidenum">
              <a:rPr lang="en-US" smtClean="0"/>
              <a:t>21</a:t>
            </a:fld>
            <a:endParaRPr lang="en-US"/>
          </a:p>
        </p:txBody>
      </p:sp>
    </p:spTree>
    <p:extLst>
      <p:ext uri="{BB962C8B-B14F-4D97-AF65-F5344CB8AC3E}">
        <p14:creationId xmlns:p14="http://schemas.microsoft.com/office/powerpoint/2010/main" val="591400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6D7005-2C7F-0E44-9F3F-95A55322097E}" type="slidenum">
              <a:rPr lang="en-US" smtClean="0"/>
              <a:t>22</a:t>
            </a:fld>
            <a:endParaRPr lang="en-US"/>
          </a:p>
        </p:txBody>
      </p:sp>
    </p:spTree>
    <p:extLst>
      <p:ext uri="{BB962C8B-B14F-4D97-AF65-F5344CB8AC3E}">
        <p14:creationId xmlns:p14="http://schemas.microsoft.com/office/powerpoint/2010/main" val="418992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D7005-2C7F-0E44-9F3F-95A55322097E}" type="slidenum">
              <a:rPr lang="en-US" smtClean="0"/>
              <a:t>23</a:t>
            </a:fld>
            <a:endParaRPr lang="en-US"/>
          </a:p>
        </p:txBody>
      </p:sp>
    </p:spTree>
    <p:extLst>
      <p:ext uri="{BB962C8B-B14F-4D97-AF65-F5344CB8AC3E}">
        <p14:creationId xmlns:p14="http://schemas.microsoft.com/office/powerpoint/2010/main" val="4038753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26D7005-2C7F-0E44-9F3F-95A55322097E}" type="slidenum">
              <a:rPr lang="en-US" smtClean="0"/>
              <a:t>24</a:t>
            </a:fld>
            <a:endParaRPr lang="en-US"/>
          </a:p>
        </p:txBody>
      </p:sp>
    </p:spTree>
    <p:extLst>
      <p:ext uri="{BB962C8B-B14F-4D97-AF65-F5344CB8AC3E}">
        <p14:creationId xmlns:p14="http://schemas.microsoft.com/office/powerpoint/2010/main" val="4096287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D7005-2C7F-0E44-9F3F-95A55322097E}" type="slidenum">
              <a:rPr lang="en-US" smtClean="0"/>
              <a:t>25</a:t>
            </a:fld>
            <a:endParaRPr lang="en-US"/>
          </a:p>
        </p:txBody>
      </p:sp>
    </p:spTree>
    <p:extLst>
      <p:ext uri="{BB962C8B-B14F-4D97-AF65-F5344CB8AC3E}">
        <p14:creationId xmlns:p14="http://schemas.microsoft.com/office/powerpoint/2010/main" val="1681367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D7005-2C7F-0E44-9F3F-95A55322097E}" type="slidenum">
              <a:rPr lang="en-US" smtClean="0"/>
              <a:t>26</a:t>
            </a:fld>
            <a:endParaRPr lang="en-US"/>
          </a:p>
        </p:txBody>
      </p:sp>
    </p:spTree>
    <p:extLst>
      <p:ext uri="{BB962C8B-B14F-4D97-AF65-F5344CB8AC3E}">
        <p14:creationId xmlns:p14="http://schemas.microsoft.com/office/powerpoint/2010/main" val="178129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137F30-9BC0-A04C-9DB8-2D7EB850B9DE}" type="slidenum">
              <a:rPr lang="en-US" altLang="ja-JP">
                <a:cs typeface="ＭＳ Ｐゴシック" pitchFamily="-112" charset="-128"/>
              </a:rPr>
              <a:pPr fontAlgn="base">
                <a:spcBef>
                  <a:spcPct val="0"/>
                </a:spcBef>
                <a:spcAft>
                  <a:spcPct val="0"/>
                </a:spcAft>
                <a:defRPr/>
              </a:pPr>
              <a:t>27</a:t>
            </a:fld>
            <a:endParaRPr lang="en-US" altLang="ja-JP">
              <a:cs typeface="ＭＳ Ｐゴシック" pitchFamily="-112" charset="-128"/>
            </a:endParaRPr>
          </a:p>
        </p:txBody>
      </p:sp>
      <p:sp>
        <p:nvSpPr>
          <p:cNvPr id="215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50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i="1" dirty="0">
              <a:latin typeface="Times New Roman" pitchFamily="-106" charset="0"/>
              <a:cs typeface="ＭＳ Ｐゴシック" pitchFamily="-106" charset="-128"/>
            </a:endParaRPr>
          </a:p>
        </p:txBody>
      </p:sp>
    </p:spTree>
    <p:extLst>
      <p:ext uri="{BB962C8B-B14F-4D97-AF65-F5344CB8AC3E}">
        <p14:creationId xmlns:p14="http://schemas.microsoft.com/office/powerpoint/2010/main" val="1269975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26D7005-2C7F-0E44-9F3F-95A55322097E}" type="slidenum">
              <a:rPr lang="en-US" smtClean="0"/>
              <a:t>28</a:t>
            </a:fld>
            <a:endParaRPr lang="en-US"/>
          </a:p>
        </p:txBody>
      </p:sp>
    </p:spTree>
    <p:extLst>
      <p:ext uri="{BB962C8B-B14F-4D97-AF65-F5344CB8AC3E}">
        <p14:creationId xmlns:p14="http://schemas.microsoft.com/office/powerpoint/2010/main" val="2637052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D08883-40DB-2A4C-8790-C9D53C9D3466}" type="slidenum">
              <a:rPr lang="en-US" smtClean="0"/>
              <a:t>36</a:t>
            </a:fld>
            <a:endParaRPr lang="en-US"/>
          </a:p>
        </p:txBody>
      </p:sp>
    </p:spTree>
    <p:extLst>
      <p:ext uri="{BB962C8B-B14F-4D97-AF65-F5344CB8AC3E}">
        <p14:creationId xmlns:p14="http://schemas.microsoft.com/office/powerpoint/2010/main" val="267910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model with gradually increasing intensity so we trust response to extreme event</a:t>
            </a:r>
          </a:p>
        </p:txBody>
      </p:sp>
    </p:spTree>
    <p:extLst>
      <p:ext uri="{BB962C8B-B14F-4D97-AF65-F5344CB8AC3E}">
        <p14:creationId xmlns:p14="http://schemas.microsoft.com/office/powerpoint/2010/main" val="321683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Comparison of neutral density to increasing storm intensity, with good agreement in the simulations as density increases from 30% to 500%. Agreement gives us faith when we simulate a storm with no density observations.</a:t>
            </a:r>
          </a:p>
        </p:txBody>
      </p:sp>
    </p:spTree>
    <p:extLst>
      <p:ext uri="{BB962C8B-B14F-4D97-AF65-F5344CB8AC3E}">
        <p14:creationId xmlns:p14="http://schemas.microsoft.com/office/powerpoint/2010/main" val="2797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 “strong” storm the density is reaching about 2000K. Supporting the original claim that the temperature could </a:t>
            </a:r>
          </a:p>
        </p:txBody>
      </p:sp>
    </p:spTree>
    <p:extLst>
      <p:ext uri="{BB962C8B-B14F-4D97-AF65-F5344CB8AC3E}">
        <p14:creationId xmlns:p14="http://schemas.microsoft.com/office/powerpoint/2010/main" val="192268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2DC9A39-B24A-4A57-805E-0CF674EBD588}" type="slidenum">
              <a:rPr lang="en-US" smtClean="0"/>
              <a:pPr/>
              <a:t>14</a:t>
            </a:fld>
            <a:endParaRPr lang="en-US" dirty="0"/>
          </a:p>
        </p:txBody>
      </p:sp>
    </p:spTree>
    <p:extLst>
      <p:ext uri="{BB962C8B-B14F-4D97-AF65-F5344CB8AC3E}">
        <p14:creationId xmlns:p14="http://schemas.microsoft.com/office/powerpoint/2010/main" val="2699128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B26D7005-2C7F-0E44-9F3F-95A55322097E}" type="slidenum">
              <a:rPr lang="en-US" smtClean="0"/>
              <a:t>16</a:t>
            </a:fld>
            <a:endParaRPr lang="en-US"/>
          </a:p>
        </p:txBody>
      </p:sp>
    </p:spTree>
    <p:extLst>
      <p:ext uri="{BB962C8B-B14F-4D97-AF65-F5344CB8AC3E}">
        <p14:creationId xmlns:p14="http://schemas.microsoft.com/office/powerpoint/2010/main" val="377295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6D7005-2C7F-0E44-9F3F-95A55322097E}" type="slidenum">
              <a:rPr lang="en-US" smtClean="0"/>
              <a:t>17</a:t>
            </a:fld>
            <a:endParaRPr lang="en-US"/>
          </a:p>
        </p:txBody>
      </p:sp>
    </p:spTree>
    <p:extLst>
      <p:ext uri="{BB962C8B-B14F-4D97-AF65-F5344CB8AC3E}">
        <p14:creationId xmlns:p14="http://schemas.microsoft.com/office/powerpoint/2010/main" val="2149438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6D7005-2C7F-0E44-9F3F-95A55322097E}" type="slidenum">
              <a:rPr lang="en-US" smtClean="0"/>
              <a:t>18</a:t>
            </a:fld>
            <a:endParaRPr lang="en-US"/>
          </a:p>
        </p:txBody>
      </p:sp>
    </p:spTree>
    <p:extLst>
      <p:ext uri="{BB962C8B-B14F-4D97-AF65-F5344CB8AC3E}">
        <p14:creationId xmlns:p14="http://schemas.microsoft.com/office/powerpoint/2010/main" val="1476001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6D7005-2C7F-0E44-9F3F-95A55322097E}" type="slidenum">
              <a:rPr lang="en-US" smtClean="0"/>
              <a:t>19</a:t>
            </a:fld>
            <a:endParaRPr lang="en-US"/>
          </a:p>
        </p:txBody>
      </p:sp>
    </p:spTree>
    <p:extLst>
      <p:ext uri="{BB962C8B-B14F-4D97-AF65-F5344CB8AC3E}">
        <p14:creationId xmlns:p14="http://schemas.microsoft.com/office/powerpoint/2010/main" val="3341132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75"/>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indent="0" algn="ctr">
              <a:spcBef>
                <a:spcPts val="0"/>
              </a:spcBef>
              <a:spcAft>
                <a:spcPts val="0"/>
              </a:spcAft>
              <a:buClr>
                <a:schemeClr val="dk1"/>
              </a:buClr>
              <a:buSzPts val="5200"/>
              <a:buFont typeface="Arial"/>
              <a:buNone/>
              <a:defRPr sz="5200">
                <a:solidFill>
                  <a:schemeClr val="dk1"/>
                </a:solidFill>
              </a:defRPr>
            </a:lvl2pPr>
            <a:lvl3pPr lvl="2" indent="0" algn="ctr">
              <a:spcBef>
                <a:spcPts val="0"/>
              </a:spcBef>
              <a:spcAft>
                <a:spcPts val="0"/>
              </a:spcAft>
              <a:buClr>
                <a:schemeClr val="dk1"/>
              </a:buClr>
              <a:buSzPts val="5200"/>
              <a:buFont typeface="Arial"/>
              <a:buNone/>
              <a:defRPr sz="5200">
                <a:solidFill>
                  <a:schemeClr val="dk1"/>
                </a:solidFill>
              </a:defRPr>
            </a:lvl3pPr>
            <a:lvl4pPr lvl="3" indent="0" algn="ctr">
              <a:spcBef>
                <a:spcPts val="0"/>
              </a:spcBef>
              <a:spcAft>
                <a:spcPts val="0"/>
              </a:spcAft>
              <a:buClr>
                <a:schemeClr val="dk1"/>
              </a:buClr>
              <a:buSzPts val="5200"/>
              <a:buFont typeface="Arial"/>
              <a:buNone/>
              <a:defRPr sz="5200">
                <a:solidFill>
                  <a:schemeClr val="dk1"/>
                </a:solidFill>
              </a:defRPr>
            </a:lvl4pPr>
            <a:lvl5pPr lvl="4" indent="0" algn="ctr">
              <a:spcBef>
                <a:spcPts val="0"/>
              </a:spcBef>
              <a:spcAft>
                <a:spcPts val="0"/>
              </a:spcAft>
              <a:buClr>
                <a:schemeClr val="dk1"/>
              </a:buClr>
              <a:buSzPts val="5200"/>
              <a:buFont typeface="Arial"/>
              <a:buNone/>
              <a:defRPr sz="5200">
                <a:solidFill>
                  <a:schemeClr val="dk1"/>
                </a:solidFill>
              </a:defRPr>
            </a:lvl5pPr>
            <a:lvl6pPr lvl="5" indent="0" algn="ctr">
              <a:spcBef>
                <a:spcPts val="0"/>
              </a:spcBef>
              <a:spcAft>
                <a:spcPts val="0"/>
              </a:spcAft>
              <a:buClr>
                <a:schemeClr val="dk1"/>
              </a:buClr>
              <a:buSzPts val="5200"/>
              <a:buFont typeface="Arial"/>
              <a:buNone/>
              <a:defRPr sz="5200">
                <a:solidFill>
                  <a:schemeClr val="dk1"/>
                </a:solidFill>
              </a:defRPr>
            </a:lvl6pPr>
            <a:lvl7pPr lvl="6" indent="0" algn="ctr">
              <a:spcBef>
                <a:spcPts val="0"/>
              </a:spcBef>
              <a:spcAft>
                <a:spcPts val="0"/>
              </a:spcAft>
              <a:buClr>
                <a:schemeClr val="dk1"/>
              </a:buClr>
              <a:buSzPts val="5200"/>
              <a:buFont typeface="Arial"/>
              <a:buNone/>
              <a:defRPr sz="5200">
                <a:solidFill>
                  <a:schemeClr val="dk1"/>
                </a:solidFill>
              </a:defRPr>
            </a:lvl7pPr>
            <a:lvl8pPr lvl="7" indent="0" algn="ctr">
              <a:spcBef>
                <a:spcPts val="0"/>
              </a:spcBef>
              <a:spcAft>
                <a:spcPts val="0"/>
              </a:spcAft>
              <a:buClr>
                <a:schemeClr val="dk1"/>
              </a:buClr>
              <a:buSzPts val="5200"/>
              <a:buFont typeface="Arial"/>
              <a:buNone/>
              <a:defRPr sz="5200">
                <a:solidFill>
                  <a:schemeClr val="dk1"/>
                </a:solidFill>
              </a:defRPr>
            </a:lvl8pPr>
            <a:lvl9pPr lvl="8" indent="0"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1" name="Shape 11"/>
          <p:cNvSpPr txBox="1">
            <a:spLocks noGrp="1"/>
          </p:cNvSpPr>
          <p:nvPr>
            <p:ph type="subTitle" idx="1"/>
          </p:nvPr>
        </p:nvSpPr>
        <p:spPr>
          <a:xfrm>
            <a:off x="311700" y="2834125"/>
            <a:ext cx="8520600" cy="792675"/>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40DF64-F953-3840-981A-3411D6BBA8B1}" type="datetimeFigureOut">
              <a:rPr lang="en-US" smtClean="0"/>
              <a:t>1/26/20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FF76FB-A7BD-6047-A9AE-8877D0943D6F}" type="slidenum">
              <a:rPr lang="en-US" smtClean="0"/>
              <a:t>‹#›</a:t>
            </a:fld>
            <a:endParaRPr lang="en-US"/>
          </a:p>
        </p:txBody>
      </p:sp>
    </p:spTree>
    <p:extLst>
      <p:ext uri="{BB962C8B-B14F-4D97-AF65-F5344CB8AC3E}">
        <p14:creationId xmlns:p14="http://schemas.microsoft.com/office/powerpoint/2010/main" val="3449984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600" cy="57262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2800"/>
              <a:buFont typeface="Arial"/>
              <a:buNone/>
              <a:defRPr sz="2800">
                <a:solidFill>
                  <a:schemeClr val="dk1"/>
                </a:solidFill>
              </a:defRPr>
            </a:lvl2pPr>
            <a:lvl3pPr lvl="2" indent="0">
              <a:spcBef>
                <a:spcPts val="0"/>
              </a:spcBef>
              <a:spcAft>
                <a:spcPts val="0"/>
              </a:spcAft>
              <a:buClr>
                <a:schemeClr val="dk1"/>
              </a:buClr>
              <a:buSzPts val="2800"/>
              <a:buFont typeface="Arial"/>
              <a:buNone/>
              <a:defRPr sz="2800">
                <a:solidFill>
                  <a:schemeClr val="dk1"/>
                </a:solidFill>
              </a:defRPr>
            </a:lvl3pPr>
            <a:lvl4pPr lvl="3" indent="0">
              <a:spcBef>
                <a:spcPts val="0"/>
              </a:spcBef>
              <a:spcAft>
                <a:spcPts val="0"/>
              </a:spcAft>
              <a:buClr>
                <a:schemeClr val="dk1"/>
              </a:buClr>
              <a:buSzPts val="2800"/>
              <a:buFont typeface="Arial"/>
              <a:buNone/>
              <a:defRPr sz="2800">
                <a:solidFill>
                  <a:schemeClr val="dk1"/>
                </a:solidFill>
              </a:defRPr>
            </a:lvl4pPr>
            <a:lvl5pPr lvl="4" indent="0">
              <a:spcBef>
                <a:spcPts val="0"/>
              </a:spcBef>
              <a:spcAft>
                <a:spcPts val="0"/>
              </a:spcAft>
              <a:buClr>
                <a:schemeClr val="dk1"/>
              </a:buClr>
              <a:buSzPts val="2800"/>
              <a:buFont typeface="Arial"/>
              <a:buNone/>
              <a:defRPr sz="2800">
                <a:solidFill>
                  <a:schemeClr val="dk1"/>
                </a:solidFill>
              </a:defRPr>
            </a:lvl5pPr>
            <a:lvl6pPr lvl="5" indent="0">
              <a:spcBef>
                <a:spcPts val="0"/>
              </a:spcBef>
              <a:spcAft>
                <a:spcPts val="0"/>
              </a:spcAft>
              <a:buClr>
                <a:schemeClr val="dk1"/>
              </a:buClr>
              <a:buSzPts val="2800"/>
              <a:buFont typeface="Arial"/>
              <a:buNone/>
              <a:defRPr sz="2800">
                <a:solidFill>
                  <a:schemeClr val="dk1"/>
                </a:solidFill>
              </a:defRPr>
            </a:lvl6pPr>
            <a:lvl7pPr lvl="6" indent="0">
              <a:spcBef>
                <a:spcPts val="0"/>
              </a:spcBef>
              <a:spcAft>
                <a:spcPts val="0"/>
              </a:spcAft>
              <a:buClr>
                <a:schemeClr val="dk1"/>
              </a:buClr>
              <a:buSzPts val="2800"/>
              <a:buFont typeface="Arial"/>
              <a:buNone/>
              <a:defRPr sz="2800">
                <a:solidFill>
                  <a:schemeClr val="dk1"/>
                </a:solidFill>
              </a:defRPr>
            </a:lvl7pPr>
            <a:lvl8pPr lvl="7" indent="0">
              <a:spcBef>
                <a:spcPts val="0"/>
              </a:spcBef>
              <a:spcAft>
                <a:spcPts val="0"/>
              </a:spcAft>
              <a:buClr>
                <a:schemeClr val="dk1"/>
              </a:buClr>
              <a:buSzPts val="2800"/>
              <a:buFont typeface="Arial"/>
              <a:buNone/>
              <a:defRPr sz="2800">
                <a:solidFill>
                  <a:schemeClr val="dk1"/>
                </a:solidFill>
              </a:defRPr>
            </a:lvl8pPr>
            <a:lvl9pPr lvl="8" indent="0">
              <a:spcBef>
                <a:spcPts val="0"/>
              </a:spcBef>
              <a:spcAft>
                <a:spcPts val="0"/>
              </a:spcAft>
              <a:buClr>
                <a:schemeClr val="dk1"/>
              </a:buClr>
              <a:buSzPts val="2800"/>
              <a:buFont typeface="Arial"/>
              <a:buNone/>
              <a:defRPr sz="2800">
                <a:solidFill>
                  <a:schemeClr val="dk1"/>
                </a:solidFill>
              </a:defRPr>
            </a:lvl9pPr>
          </a:lstStyle>
          <a:p>
            <a:endParaRPr/>
          </a:p>
        </p:txBody>
      </p:sp>
      <p:sp>
        <p:nvSpPr>
          <p:cNvPr id="17" name="Shape 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Shape 18"/>
          <p:cNvSpPr txBox="1">
            <a:spLocks noGrp="1"/>
          </p:cNvSpPr>
          <p:nvPr>
            <p:ph type="dt" idx="10"/>
          </p:nvPr>
        </p:nvSpPr>
        <p:spPr>
          <a:xfrm>
            <a:off x="457200" y="4767263"/>
            <a:ext cx="2133600" cy="27384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Jan 28-30, 2020</a:t>
            </a:r>
            <a:endParaRPr/>
          </a:p>
        </p:txBody>
      </p:sp>
      <p:sp>
        <p:nvSpPr>
          <p:cNvPr id="19" name="Shape 19"/>
          <p:cNvSpPr txBox="1">
            <a:spLocks noGrp="1"/>
          </p:cNvSpPr>
          <p:nvPr>
            <p:ph type="ftr" idx="11"/>
          </p:nvPr>
        </p:nvSpPr>
        <p:spPr>
          <a:xfrm>
            <a:off x="3124200" y="4767263"/>
            <a:ext cx="2895600" cy="273844"/>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AFOSR Review, Albuqueque</a:t>
            </a:r>
            <a:endParaRPr/>
          </a:p>
        </p:txBody>
      </p:sp>
      <p:sp>
        <p:nvSpPr>
          <p:cNvPr id="20" name="Shape 20"/>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445025"/>
            <a:ext cx="8520600" cy="57262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2800"/>
              <a:buFont typeface="Arial"/>
              <a:buNone/>
              <a:defRPr sz="2800">
                <a:solidFill>
                  <a:schemeClr val="dk1"/>
                </a:solidFill>
              </a:defRPr>
            </a:lvl2pPr>
            <a:lvl3pPr lvl="2" indent="0">
              <a:spcBef>
                <a:spcPts val="0"/>
              </a:spcBef>
              <a:spcAft>
                <a:spcPts val="0"/>
              </a:spcAft>
              <a:buClr>
                <a:schemeClr val="dk1"/>
              </a:buClr>
              <a:buSzPts val="2800"/>
              <a:buFont typeface="Arial"/>
              <a:buNone/>
              <a:defRPr sz="2800">
                <a:solidFill>
                  <a:schemeClr val="dk1"/>
                </a:solidFill>
              </a:defRPr>
            </a:lvl3pPr>
            <a:lvl4pPr lvl="3" indent="0">
              <a:spcBef>
                <a:spcPts val="0"/>
              </a:spcBef>
              <a:spcAft>
                <a:spcPts val="0"/>
              </a:spcAft>
              <a:buClr>
                <a:schemeClr val="dk1"/>
              </a:buClr>
              <a:buSzPts val="2800"/>
              <a:buFont typeface="Arial"/>
              <a:buNone/>
              <a:defRPr sz="2800">
                <a:solidFill>
                  <a:schemeClr val="dk1"/>
                </a:solidFill>
              </a:defRPr>
            </a:lvl4pPr>
            <a:lvl5pPr lvl="4" indent="0">
              <a:spcBef>
                <a:spcPts val="0"/>
              </a:spcBef>
              <a:spcAft>
                <a:spcPts val="0"/>
              </a:spcAft>
              <a:buClr>
                <a:schemeClr val="dk1"/>
              </a:buClr>
              <a:buSzPts val="2800"/>
              <a:buFont typeface="Arial"/>
              <a:buNone/>
              <a:defRPr sz="2800">
                <a:solidFill>
                  <a:schemeClr val="dk1"/>
                </a:solidFill>
              </a:defRPr>
            </a:lvl5pPr>
            <a:lvl6pPr lvl="5" indent="0">
              <a:spcBef>
                <a:spcPts val="0"/>
              </a:spcBef>
              <a:spcAft>
                <a:spcPts val="0"/>
              </a:spcAft>
              <a:buClr>
                <a:schemeClr val="dk1"/>
              </a:buClr>
              <a:buSzPts val="2800"/>
              <a:buFont typeface="Arial"/>
              <a:buNone/>
              <a:defRPr sz="2800">
                <a:solidFill>
                  <a:schemeClr val="dk1"/>
                </a:solidFill>
              </a:defRPr>
            </a:lvl6pPr>
            <a:lvl7pPr lvl="6" indent="0">
              <a:spcBef>
                <a:spcPts val="0"/>
              </a:spcBef>
              <a:spcAft>
                <a:spcPts val="0"/>
              </a:spcAft>
              <a:buClr>
                <a:schemeClr val="dk1"/>
              </a:buClr>
              <a:buSzPts val="2800"/>
              <a:buFont typeface="Arial"/>
              <a:buNone/>
              <a:defRPr sz="2800">
                <a:solidFill>
                  <a:schemeClr val="dk1"/>
                </a:solidFill>
              </a:defRPr>
            </a:lvl7pPr>
            <a:lvl8pPr lvl="7" indent="0">
              <a:spcBef>
                <a:spcPts val="0"/>
              </a:spcBef>
              <a:spcAft>
                <a:spcPts val="0"/>
              </a:spcAft>
              <a:buClr>
                <a:schemeClr val="dk1"/>
              </a:buClr>
              <a:buSzPts val="2800"/>
              <a:buFont typeface="Arial"/>
              <a:buNone/>
              <a:defRPr sz="2800">
                <a:solidFill>
                  <a:schemeClr val="dk1"/>
                </a:solidFill>
              </a:defRPr>
            </a:lvl8pPr>
            <a:lvl9pPr lvl="8" indent="0">
              <a:spcBef>
                <a:spcPts val="0"/>
              </a:spcBef>
              <a:spcAft>
                <a:spcPts val="0"/>
              </a:spcAft>
              <a:buClr>
                <a:schemeClr val="dk1"/>
              </a:buClr>
              <a:buSzPts val="2800"/>
              <a:buFont typeface="Arial"/>
              <a:buNone/>
              <a:defRPr sz="2800">
                <a:solidFill>
                  <a:schemeClr val="dk1"/>
                </a:solidFill>
              </a:defRPr>
            </a:lvl9pPr>
          </a:lstStyle>
          <a:p>
            <a:endParaRPr/>
          </a:p>
        </p:txBody>
      </p:sp>
      <p:sp>
        <p:nvSpPr>
          <p:cNvPr id="23" name="Shape 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445025"/>
            <a:ext cx="8520600" cy="57262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2800"/>
              <a:buFont typeface="Arial"/>
              <a:buNone/>
              <a:defRPr sz="2800">
                <a:solidFill>
                  <a:schemeClr val="dk1"/>
                </a:solidFill>
              </a:defRPr>
            </a:lvl2pPr>
            <a:lvl3pPr lvl="2" indent="0">
              <a:spcBef>
                <a:spcPts val="0"/>
              </a:spcBef>
              <a:spcAft>
                <a:spcPts val="0"/>
              </a:spcAft>
              <a:buClr>
                <a:schemeClr val="dk1"/>
              </a:buClr>
              <a:buSzPts val="2800"/>
              <a:buFont typeface="Arial"/>
              <a:buNone/>
              <a:defRPr sz="2800">
                <a:solidFill>
                  <a:schemeClr val="dk1"/>
                </a:solidFill>
              </a:defRPr>
            </a:lvl3pPr>
            <a:lvl4pPr lvl="3" indent="0">
              <a:spcBef>
                <a:spcPts val="0"/>
              </a:spcBef>
              <a:spcAft>
                <a:spcPts val="0"/>
              </a:spcAft>
              <a:buClr>
                <a:schemeClr val="dk1"/>
              </a:buClr>
              <a:buSzPts val="2800"/>
              <a:buFont typeface="Arial"/>
              <a:buNone/>
              <a:defRPr sz="2800">
                <a:solidFill>
                  <a:schemeClr val="dk1"/>
                </a:solidFill>
              </a:defRPr>
            </a:lvl4pPr>
            <a:lvl5pPr lvl="4" indent="0">
              <a:spcBef>
                <a:spcPts val="0"/>
              </a:spcBef>
              <a:spcAft>
                <a:spcPts val="0"/>
              </a:spcAft>
              <a:buClr>
                <a:schemeClr val="dk1"/>
              </a:buClr>
              <a:buSzPts val="2800"/>
              <a:buFont typeface="Arial"/>
              <a:buNone/>
              <a:defRPr sz="2800">
                <a:solidFill>
                  <a:schemeClr val="dk1"/>
                </a:solidFill>
              </a:defRPr>
            </a:lvl5pPr>
            <a:lvl6pPr lvl="5" indent="0">
              <a:spcBef>
                <a:spcPts val="0"/>
              </a:spcBef>
              <a:spcAft>
                <a:spcPts val="0"/>
              </a:spcAft>
              <a:buClr>
                <a:schemeClr val="dk1"/>
              </a:buClr>
              <a:buSzPts val="2800"/>
              <a:buFont typeface="Arial"/>
              <a:buNone/>
              <a:defRPr sz="2800">
                <a:solidFill>
                  <a:schemeClr val="dk1"/>
                </a:solidFill>
              </a:defRPr>
            </a:lvl6pPr>
            <a:lvl7pPr lvl="6" indent="0">
              <a:spcBef>
                <a:spcPts val="0"/>
              </a:spcBef>
              <a:spcAft>
                <a:spcPts val="0"/>
              </a:spcAft>
              <a:buClr>
                <a:schemeClr val="dk1"/>
              </a:buClr>
              <a:buSzPts val="2800"/>
              <a:buFont typeface="Arial"/>
              <a:buNone/>
              <a:defRPr sz="2800">
                <a:solidFill>
                  <a:schemeClr val="dk1"/>
                </a:solidFill>
              </a:defRPr>
            </a:lvl7pPr>
            <a:lvl8pPr lvl="7" indent="0">
              <a:spcBef>
                <a:spcPts val="0"/>
              </a:spcBef>
              <a:spcAft>
                <a:spcPts val="0"/>
              </a:spcAft>
              <a:buClr>
                <a:schemeClr val="dk1"/>
              </a:buClr>
              <a:buSzPts val="2800"/>
              <a:buFont typeface="Arial"/>
              <a:buNone/>
              <a:defRPr sz="2800">
                <a:solidFill>
                  <a:schemeClr val="dk1"/>
                </a:solidFill>
              </a:defRPr>
            </a:lvl8pPr>
            <a:lvl9pPr lvl="8" indent="0">
              <a:spcBef>
                <a:spcPts val="0"/>
              </a:spcBef>
              <a:spcAft>
                <a:spcPts val="0"/>
              </a:spcAft>
              <a:buClr>
                <a:schemeClr val="dk1"/>
              </a:buClr>
              <a:buSzPts val="2800"/>
              <a:buFont typeface="Arial"/>
              <a:buNone/>
              <a:defRPr sz="2800">
                <a:solidFill>
                  <a:schemeClr val="dk1"/>
                </a:solidFill>
              </a:defRPr>
            </a:lvl9pPr>
          </a:lstStyle>
          <a:p>
            <a:endParaRPr/>
          </a:p>
        </p:txBody>
      </p:sp>
      <p:sp>
        <p:nvSpPr>
          <p:cNvPr id="33" name="Shape 3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4" name="Shape 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11700" y="555600"/>
            <a:ext cx="2808000" cy="755775"/>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2400"/>
              <a:buFont typeface="Arial"/>
              <a:buNone/>
              <a:defRPr sz="2400">
                <a:solidFill>
                  <a:schemeClr val="dk1"/>
                </a:solidFill>
              </a:defRPr>
            </a:lvl2pPr>
            <a:lvl3pPr lvl="2" indent="0">
              <a:spcBef>
                <a:spcPts val="0"/>
              </a:spcBef>
              <a:spcAft>
                <a:spcPts val="0"/>
              </a:spcAft>
              <a:buClr>
                <a:schemeClr val="dk1"/>
              </a:buClr>
              <a:buSzPts val="2400"/>
              <a:buFont typeface="Arial"/>
              <a:buNone/>
              <a:defRPr sz="2400">
                <a:solidFill>
                  <a:schemeClr val="dk1"/>
                </a:solidFill>
              </a:defRPr>
            </a:lvl3pPr>
            <a:lvl4pPr lvl="3" indent="0">
              <a:spcBef>
                <a:spcPts val="0"/>
              </a:spcBef>
              <a:spcAft>
                <a:spcPts val="0"/>
              </a:spcAft>
              <a:buClr>
                <a:schemeClr val="dk1"/>
              </a:buClr>
              <a:buSzPts val="2400"/>
              <a:buFont typeface="Arial"/>
              <a:buNone/>
              <a:defRPr sz="2400">
                <a:solidFill>
                  <a:schemeClr val="dk1"/>
                </a:solidFill>
              </a:defRPr>
            </a:lvl4pPr>
            <a:lvl5pPr lvl="4" indent="0">
              <a:spcBef>
                <a:spcPts val="0"/>
              </a:spcBef>
              <a:spcAft>
                <a:spcPts val="0"/>
              </a:spcAft>
              <a:buClr>
                <a:schemeClr val="dk1"/>
              </a:buClr>
              <a:buSzPts val="2400"/>
              <a:buFont typeface="Arial"/>
              <a:buNone/>
              <a:defRPr sz="2400">
                <a:solidFill>
                  <a:schemeClr val="dk1"/>
                </a:solidFill>
              </a:defRPr>
            </a:lvl5pPr>
            <a:lvl6pPr lvl="5" indent="0">
              <a:spcBef>
                <a:spcPts val="0"/>
              </a:spcBef>
              <a:spcAft>
                <a:spcPts val="0"/>
              </a:spcAft>
              <a:buClr>
                <a:schemeClr val="dk1"/>
              </a:buClr>
              <a:buSzPts val="2400"/>
              <a:buFont typeface="Arial"/>
              <a:buNone/>
              <a:defRPr sz="2400">
                <a:solidFill>
                  <a:schemeClr val="dk1"/>
                </a:solidFill>
              </a:defRPr>
            </a:lvl6pPr>
            <a:lvl7pPr lvl="6" indent="0">
              <a:spcBef>
                <a:spcPts val="0"/>
              </a:spcBef>
              <a:spcAft>
                <a:spcPts val="0"/>
              </a:spcAft>
              <a:buClr>
                <a:schemeClr val="dk1"/>
              </a:buClr>
              <a:buSzPts val="2400"/>
              <a:buFont typeface="Arial"/>
              <a:buNone/>
              <a:defRPr sz="2400">
                <a:solidFill>
                  <a:schemeClr val="dk1"/>
                </a:solidFill>
              </a:defRPr>
            </a:lvl7pPr>
            <a:lvl8pPr lvl="7" indent="0">
              <a:spcBef>
                <a:spcPts val="0"/>
              </a:spcBef>
              <a:spcAft>
                <a:spcPts val="0"/>
              </a:spcAft>
              <a:buClr>
                <a:schemeClr val="dk1"/>
              </a:buClr>
              <a:buSzPts val="2400"/>
              <a:buFont typeface="Arial"/>
              <a:buNone/>
              <a:defRPr sz="2400">
                <a:solidFill>
                  <a:schemeClr val="dk1"/>
                </a:solidFill>
              </a:defRPr>
            </a:lvl8pPr>
            <a:lvl9pPr lvl="8" indent="0">
              <a:spcBef>
                <a:spcPts val="0"/>
              </a:spcBef>
              <a:spcAft>
                <a:spcPts val="0"/>
              </a:spcAft>
              <a:buClr>
                <a:schemeClr val="dk1"/>
              </a:buClr>
              <a:buSzPts val="2400"/>
              <a:buFont typeface="Arial"/>
              <a:buNone/>
              <a:defRPr sz="2400">
                <a:solidFill>
                  <a:schemeClr val="dk1"/>
                </a:solidFill>
              </a:defRPr>
            </a:lvl9pPr>
          </a:lstStyle>
          <a:p>
            <a:endParaRPr/>
          </a:p>
        </p:txBody>
      </p:sp>
      <p:sp>
        <p:nvSpPr>
          <p:cNvPr id="38" name="Shape 38"/>
          <p:cNvSpPr txBox="1">
            <a:spLocks noGrp="1"/>
          </p:cNvSpPr>
          <p:nvPr>
            <p:ph type="body" idx="1"/>
          </p:nvPr>
        </p:nvSpPr>
        <p:spPr>
          <a:xfrm>
            <a:off x="311700" y="1389600"/>
            <a:ext cx="2808000" cy="3179475"/>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39" name="Shape 39"/>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90250" y="450150"/>
            <a:ext cx="6367800" cy="4090725"/>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4800"/>
              <a:buFont typeface="Arial"/>
              <a:buNone/>
              <a:defRPr sz="4800">
                <a:solidFill>
                  <a:schemeClr val="dk1"/>
                </a:solidFill>
              </a:defRPr>
            </a:lvl2pPr>
            <a:lvl3pPr lvl="2" indent="0">
              <a:spcBef>
                <a:spcPts val="0"/>
              </a:spcBef>
              <a:spcAft>
                <a:spcPts val="0"/>
              </a:spcAft>
              <a:buClr>
                <a:schemeClr val="dk1"/>
              </a:buClr>
              <a:buSzPts val="4800"/>
              <a:buFont typeface="Arial"/>
              <a:buNone/>
              <a:defRPr sz="4800">
                <a:solidFill>
                  <a:schemeClr val="dk1"/>
                </a:solidFill>
              </a:defRPr>
            </a:lvl3pPr>
            <a:lvl4pPr lvl="3" indent="0">
              <a:spcBef>
                <a:spcPts val="0"/>
              </a:spcBef>
              <a:spcAft>
                <a:spcPts val="0"/>
              </a:spcAft>
              <a:buClr>
                <a:schemeClr val="dk1"/>
              </a:buClr>
              <a:buSzPts val="4800"/>
              <a:buFont typeface="Arial"/>
              <a:buNone/>
              <a:defRPr sz="4800">
                <a:solidFill>
                  <a:schemeClr val="dk1"/>
                </a:solidFill>
              </a:defRPr>
            </a:lvl4pPr>
            <a:lvl5pPr lvl="4" indent="0">
              <a:spcBef>
                <a:spcPts val="0"/>
              </a:spcBef>
              <a:spcAft>
                <a:spcPts val="0"/>
              </a:spcAft>
              <a:buClr>
                <a:schemeClr val="dk1"/>
              </a:buClr>
              <a:buSzPts val="4800"/>
              <a:buFont typeface="Arial"/>
              <a:buNone/>
              <a:defRPr sz="4800">
                <a:solidFill>
                  <a:schemeClr val="dk1"/>
                </a:solidFill>
              </a:defRPr>
            </a:lvl5pPr>
            <a:lvl6pPr lvl="5" indent="0">
              <a:spcBef>
                <a:spcPts val="0"/>
              </a:spcBef>
              <a:spcAft>
                <a:spcPts val="0"/>
              </a:spcAft>
              <a:buClr>
                <a:schemeClr val="dk1"/>
              </a:buClr>
              <a:buSzPts val="4800"/>
              <a:buFont typeface="Arial"/>
              <a:buNone/>
              <a:defRPr sz="4800">
                <a:solidFill>
                  <a:schemeClr val="dk1"/>
                </a:solidFill>
              </a:defRPr>
            </a:lvl6pPr>
            <a:lvl7pPr lvl="6" indent="0">
              <a:spcBef>
                <a:spcPts val="0"/>
              </a:spcBef>
              <a:spcAft>
                <a:spcPts val="0"/>
              </a:spcAft>
              <a:buClr>
                <a:schemeClr val="dk1"/>
              </a:buClr>
              <a:buSzPts val="4800"/>
              <a:buFont typeface="Arial"/>
              <a:buNone/>
              <a:defRPr sz="4800">
                <a:solidFill>
                  <a:schemeClr val="dk1"/>
                </a:solidFill>
              </a:defRPr>
            </a:lvl7pPr>
            <a:lvl8pPr lvl="7" indent="0">
              <a:spcBef>
                <a:spcPts val="0"/>
              </a:spcBef>
              <a:spcAft>
                <a:spcPts val="0"/>
              </a:spcAft>
              <a:buClr>
                <a:schemeClr val="dk1"/>
              </a:buClr>
              <a:buSzPts val="4800"/>
              <a:buFont typeface="Arial"/>
              <a:buNone/>
              <a:defRPr sz="4800">
                <a:solidFill>
                  <a:schemeClr val="dk1"/>
                </a:solidFill>
              </a:defRPr>
            </a:lvl8pPr>
            <a:lvl9pPr lvl="8" indent="0">
              <a:spcBef>
                <a:spcPts val="0"/>
              </a:spcBef>
              <a:spcAft>
                <a:spcPts val="0"/>
              </a:spcAft>
              <a:buClr>
                <a:schemeClr val="dk1"/>
              </a:buClr>
              <a:buSzPts val="4800"/>
              <a:buFont typeface="Arial"/>
              <a:buNone/>
              <a:defRPr sz="4800">
                <a:solidFill>
                  <a:schemeClr val="dk1"/>
                </a:solidFill>
              </a:defRPr>
            </a:lvl9pPr>
          </a:lstStyle>
          <a:p>
            <a:endParaRPr/>
          </a:p>
        </p:txBody>
      </p:sp>
      <p:sp>
        <p:nvSpPr>
          <p:cNvPr id="42" name="Shape 42"/>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3"/>
        <p:cNvGrpSpPr/>
        <p:nvPr/>
      </p:nvGrpSpPr>
      <p:grpSpPr>
        <a:xfrm>
          <a:off x="0" y="0"/>
          <a:ext cx="0" cy="0"/>
          <a:chOff x="0" y="0"/>
          <a:chExt cx="0" cy="0"/>
        </a:xfrm>
      </p:grpSpPr>
      <p:sp>
        <p:nvSpPr>
          <p:cNvPr id="44" name="Shape 4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Shape 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indent="0" algn="ctr">
              <a:spcBef>
                <a:spcPts val="0"/>
              </a:spcBef>
              <a:spcAft>
                <a:spcPts val="0"/>
              </a:spcAft>
              <a:buClr>
                <a:schemeClr val="dk1"/>
              </a:buClr>
              <a:buSzPts val="4200"/>
              <a:buFont typeface="Arial"/>
              <a:buNone/>
              <a:defRPr sz="4200">
                <a:solidFill>
                  <a:schemeClr val="dk1"/>
                </a:solidFill>
              </a:defRPr>
            </a:lvl2pPr>
            <a:lvl3pPr lvl="2" indent="0" algn="ctr">
              <a:spcBef>
                <a:spcPts val="0"/>
              </a:spcBef>
              <a:spcAft>
                <a:spcPts val="0"/>
              </a:spcAft>
              <a:buClr>
                <a:schemeClr val="dk1"/>
              </a:buClr>
              <a:buSzPts val="4200"/>
              <a:buFont typeface="Arial"/>
              <a:buNone/>
              <a:defRPr sz="4200">
                <a:solidFill>
                  <a:schemeClr val="dk1"/>
                </a:solidFill>
              </a:defRPr>
            </a:lvl3pPr>
            <a:lvl4pPr lvl="3" indent="0" algn="ctr">
              <a:spcBef>
                <a:spcPts val="0"/>
              </a:spcBef>
              <a:spcAft>
                <a:spcPts val="0"/>
              </a:spcAft>
              <a:buClr>
                <a:schemeClr val="dk1"/>
              </a:buClr>
              <a:buSzPts val="4200"/>
              <a:buFont typeface="Arial"/>
              <a:buNone/>
              <a:defRPr sz="4200">
                <a:solidFill>
                  <a:schemeClr val="dk1"/>
                </a:solidFill>
              </a:defRPr>
            </a:lvl4pPr>
            <a:lvl5pPr lvl="4" indent="0" algn="ctr">
              <a:spcBef>
                <a:spcPts val="0"/>
              </a:spcBef>
              <a:spcAft>
                <a:spcPts val="0"/>
              </a:spcAft>
              <a:buClr>
                <a:schemeClr val="dk1"/>
              </a:buClr>
              <a:buSzPts val="4200"/>
              <a:buFont typeface="Arial"/>
              <a:buNone/>
              <a:defRPr sz="4200">
                <a:solidFill>
                  <a:schemeClr val="dk1"/>
                </a:solidFill>
              </a:defRPr>
            </a:lvl5pPr>
            <a:lvl6pPr lvl="5" indent="0" algn="ctr">
              <a:spcBef>
                <a:spcPts val="0"/>
              </a:spcBef>
              <a:spcAft>
                <a:spcPts val="0"/>
              </a:spcAft>
              <a:buClr>
                <a:schemeClr val="dk1"/>
              </a:buClr>
              <a:buSzPts val="4200"/>
              <a:buFont typeface="Arial"/>
              <a:buNone/>
              <a:defRPr sz="4200">
                <a:solidFill>
                  <a:schemeClr val="dk1"/>
                </a:solidFill>
              </a:defRPr>
            </a:lvl6pPr>
            <a:lvl7pPr lvl="6" indent="0" algn="ctr">
              <a:spcBef>
                <a:spcPts val="0"/>
              </a:spcBef>
              <a:spcAft>
                <a:spcPts val="0"/>
              </a:spcAft>
              <a:buClr>
                <a:schemeClr val="dk1"/>
              </a:buClr>
              <a:buSzPts val="4200"/>
              <a:buFont typeface="Arial"/>
              <a:buNone/>
              <a:defRPr sz="4200">
                <a:solidFill>
                  <a:schemeClr val="dk1"/>
                </a:solidFill>
              </a:defRPr>
            </a:lvl7pPr>
            <a:lvl8pPr lvl="7" indent="0" algn="ctr">
              <a:spcBef>
                <a:spcPts val="0"/>
              </a:spcBef>
              <a:spcAft>
                <a:spcPts val="0"/>
              </a:spcAft>
              <a:buClr>
                <a:schemeClr val="dk1"/>
              </a:buClr>
              <a:buSzPts val="4200"/>
              <a:buFont typeface="Arial"/>
              <a:buNone/>
              <a:defRPr sz="4200">
                <a:solidFill>
                  <a:schemeClr val="dk1"/>
                </a:solidFill>
              </a:defRPr>
            </a:lvl8pPr>
            <a:lvl9pPr lvl="8" indent="0" algn="ctr">
              <a:spcBef>
                <a:spcPts val="0"/>
              </a:spcBef>
              <a:spcAft>
                <a:spcPts val="0"/>
              </a:spcAft>
              <a:buClr>
                <a:schemeClr val="dk1"/>
              </a:buClr>
              <a:buSzPts val="4200"/>
              <a:buFont typeface="Arial"/>
              <a:buNone/>
              <a:defRPr sz="4200">
                <a:solidFill>
                  <a:schemeClr val="dk1"/>
                </a:solidFill>
              </a:defRPr>
            </a:lvl9pPr>
          </a:lstStyle>
          <a:p>
            <a:endParaRPr/>
          </a:p>
        </p:txBody>
      </p:sp>
      <p:sp>
        <p:nvSpPr>
          <p:cNvPr id="46" name="Shape 46"/>
          <p:cNvSpPr txBox="1">
            <a:spLocks noGrp="1"/>
          </p:cNvSpPr>
          <p:nvPr>
            <p:ph type="subTitle" idx="1"/>
          </p:nvPr>
        </p:nvSpPr>
        <p:spPr>
          <a:xfrm>
            <a:off x="265500" y="2803075"/>
            <a:ext cx="4045200" cy="1235025"/>
          </a:xfrm>
          <a:prstGeom prst="rect">
            <a:avLst/>
          </a:prstGeom>
          <a:noFill/>
          <a:ln>
            <a:noFill/>
          </a:ln>
        </p:spPr>
        <p:txBody>
          <a:bodyPr spcFirstLastPara="1" wrap="square" lIns="91425" tIns="91425" rIns="91425" bIns="91425" anchor="t" anchorCtr="0"/>
          <a:lstStyle>
            <a:lvl1pPr marL="0" marR="0" lvl="0"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47" name="Shape 47"/>
          <p:cNvSpPr txBox="1">
            <a:spLocks noGrp="1"/>
          </p:cNvSpPr>
          <p:nvPr>
            <p:ph type="body" idx="2"/>
          </p:nvPr>
        </p:nvSpPr>
        <p:spPr>
          <a:xfrm>
            <a:off x="4939500" y="724075"/>
            <a:ext cx="3837000" cy="3695175"/>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8" name="Shape 48"/>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1700" y="4230575"/>
            <a:ext cx="5998800" cy="605025"/>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1" name="Shape 51"/>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311700" y="1106125"/>
            <a:ext cx="8520600" cy="1963575"/>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indent="0" algn="ctr">
              <a:spcBef>
                <a:spcPts val="0"/>
              </a:spcBef>
              <a:spcAft>
                <a:spcPts val="0"/>
              </a:spcAft>
              <a:buClr>
                <a:schemeClr val="dk1"/>
              </a:buClr>
              <a:buSzPts val="12000"/>
              <a:buFont typeface="Arial"/>
              <a:buNone/>
              <a:defRPr sz="12000">
                <a:solidFill>
                  <a:schemeClr val="dk1"/>
                </a:solidFill>
              </a:defRPr>
            </a:lvl2pPr>
            <a:lvl3pPr lvl="2" indent="0" algn="ctr">
              <a:spcBef>
                <a:spcPts val="0"/>
              </a:spcBef>
              <a:spcAft>
                <a:spcPts val="0"/>
              </a:spcAft>
              <a:buClr>
                <a:schemeClr val="dk1"/>
              </a:buClr>
              <a:buSzPts val="12000"/>
              <a:buFont typeface="Arial"/>
              <a:buNone/>
              <a:defRPr sz="12000">
                <a:solidFill>
                  <a:schemeClr val="dk1"/>
                </a:solidFill>
              </a:defRPr>
            </a:lvl3pPr>
            <a:lvl4pPr lvl="3" indent="0" algn="ctr">
              <a:spcBef>
                <a:spcPts val="0"/>
              </a:spcBef>
              <a:spcAft>
                <a:spcPts val="0"/>
              </a:spcAft>
              <a:buClr>
                <a:schemeClr val="dk1"/>
              </a:buClr>
              <a:buSzPts val="12000"/>
              <a:buFont typeface="Arial"/>
              <a:buNone/>
              <a:defRPr sz="12000">
                <a:solidFill>
                  <a:schemeClr val="dk1"/>
                </a:solidFill>
              </a:defRPr>
            </a:lvl4pPr>
            <a:lvl5pPr lvl="4" indent="0" algn="ctr">
              <a:spcBef>
                <a:spcPts val="0"/>
              </a:spcBef>
              <a:spcAft>
                <a:spcPts val="0"/>
              </a:spcAft>
              <a:buClr>
                <a:schemeClr val="dk1"/>
              </a:buClr>
              <a:buSzPts val="12000"/>
              <a:buFont typeface="Arial"/>
              <a:buNone/>
              <a:defRPr sz="12000">
                <a:solidFill>
                  <a:schemeClr val="dk1"/>
                </a:solidFill>
              </a:defRPr>
            </a:lvl5pPr>
            <a:lvl6pPr lvl="5" indent="0" algn="ctr">
              <a:spcBef>
                <a:spcPts val="0"/>
              </a:spcBef>
              <a:spcAft>
                <a:spcPts val="0"/>
              </a:spcAft>
              <a:buClr>
                <a:schemeClr val="dk1"/>
              </a:buClr>
              <a:buSzPts val="12000"/>
              <a:buFont typeface="Arial"/>
              <a:buNone/>
              <a:defRPr sz="12000">
                <a:solidFill>
                  <a:schemeClr val="dk1"/>
                </a:solidFill>
              </a:defRPr>
            </a:lvl6pPr>
            <a:lvl7pPr lvl="6" indent="0" algn="ctr">
              <a:spcBef>
                <a:spcPts val="0"/>
              </a:spcBef>
              <a:spcAft>
                <a:spcPts val="0"/>
              </a:spcAft>
              <a:buClr>
                <a:schemeClr val="dk1"/>
              </a:buClr>
              <a:buSzPts val="12000"/>
              <a:buFont typeface="Arial"/>
              <a:buNone/>
              <a:defRPr sz="12000">
                <a:solidFill>
                  <a:schemeClr val="dk1"/>
                </a:solidFill>
              </a:defRPr>
            </a:lvl7pPr>
            <a:lvl8pPr lvl="7" indent="0" algn="ctr">
              <a:spcBef>
                <a:spcPts val="0"/>
              </a:spcBef>
              <a:spcAft>
                <a:spcPts val="0"/>
              </a:spcAft>
              <a:buClr>
                <a:schemeClr val="dk1"/>
              </a:buClr>
              <a:buSzPts val="12000"/>
              <a:buFont typeface="Arial"/>
              <a:buNone/>
              <a:defRPr sz="12000">
                <a:solidFill>
                  <a:schemeClr val="dk1"/>
                </a:solidFill>
              </a:defRPr>
            </a:lvl8pPr>
            <a:lvl9pPr lvl="8" indent="0" algn="ctr">
              <a:spcBef>
                <a:spcPts val="0"/>
              </a:spcBef>
              <a:spcAft>
                <a:spcPts val="0"/>
              </a:spcAft>
              <a:buClr>
                <a:schemeClr val="dk1"/>
              </a:buClr>
              <a:buSzPts val="12000"/>
              <a:buFont typeface="Arial"/>
              <a:buNone/>
              <a:defRPr sz="12000">
                <a:solidFill>
                  <a:schemeClr val="dk1"/>
                </a:solidFill>
              </a:defRPr>
            </a:lvl9pPr>
          </a:lstStyle>
          <a:p>
            <a:endParaRPr/>
          </a:p>
        </p:txBody>
      </p:sp>
      <p:sp>
        <p:nvSpPr>
          <p:cNvPr id="54" name="Shape 54"/>
          <p:cNvSpPr txBox="1">
            <a:spLocks noGrp="1"/>
          </p:cNvSpPr>
          <p:nvPr>
            <p:ph type="body" idx="1"/>
          </p:nvPr>
        </p:nvSpPr>
        <p:spPr>
          <a:xfrm>
            <a:off x="311700" y="3152225"/>
            <a:ext cx="8520600" cy="1300725"/>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625"/>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2800"/>
              <a:buFont typeface="Arial"/>
              <a:buNone/>
              <a:defRPr sz="2800">
                <a:solidFill>
                  <a:schemeClr val="dk1"/>
                </a:solidFill>
              </a:defRPr>
            </a:lvl2pPr>
            <a:lvl3pPr lvl="2" indent="0">
              <a:spcBef>
                <a:spcPts val="0"/>
              </a:spcBef>
              <a:spcAft>
                <a:spcPts val="0"/>
              </a:spcAft>
              <a:buClr>
                <a:schemeClr val="dk1"/>
              </a:buClr>
              <a:buSzPts val="2800"/>
              <a:buFont typeface="Arial"/>
              <a:buNone/>
              <a:defRPr sz="2800">
                <a:solidFill>
                  <a:schemeClr val="dk1"/>
                </a:solidFill>
              </a:defRPr>
            </a:lvl3pPr>
            <a:lvl4pPr lvl="3" indent="0">
              <a:spcBef>
                <a:spcPts val="0"/>
              </a:spcBef>
              <a:spcAft>
                <a:spcPts val="0"/>
              </a:spcAft>
              <a:buClr>
                <a:schemeClr val="dk1"/>
              </a:buClr>
              <a:buSzPts val="2800"/>
              <a:buFont typeface="Arial"/>
              <a:buNone/>
              <a:defRPr sz="2800">
                <a:solidFill>
                  <a:schemeClr val="dk1"/>
                </a:solidFill>
              </a:defRPr>
            </a:lvl4pPr>
            <a:lvl5pPr lvl="4" indent="0">
              <a:spcBef>
                <a:spcPts val="0"/>
              </a:spcBef>
              <a:spcAft>
                <a:spcPts val="0"/>
              </a:spcAft>
              <a:buClr>
                <a:schemeClr val="dk1"/>
              </a:buClr>
              <a:buSzPts val="2800"/>
              <a:buFont typeface="Arial"/>
              <a:buNone/>
              <a:defRPr sz="2800">
                <a:solidFill>
                  <a:schemeClr val="dk1"/>
                </a:solidFill>
              </a:defRPr>
            </a:lvl5pPr>
            <a:lvl6pPr lvl="5" indent="0">
              <a:spcBef>
                <a:spcPts val="0"/>
              </a:spcBef>
              <a:spcAft>
                <a:spcPts val="0"/>
              </a:spcAft>
              <a:buClr>
                <a:schemeClr val="dk1"/>
              </a:buClr>
              <a:buSzPts val="2800"/>
              <a:buFont typeface="Arial"/>
              <a:buNone/>
              <a:defRPr sz="2800">
                <a:solidFill>
                  <a:schemeClr val="dk1"/>
                </a:solidFill>
              </a:defRPr>
            </a:lvl6pPr>
            <a:lvl7pPr lvl="6" indent="0">
              <a:spcBef>
                <a:spcPts val="0"/>
              </a:spcBef>
              <a:spcAft>
                <a:spcPts val="0"/>
              </a:spcAft>
              <a:buClr>
                <a:schemeClr val="dk1"/>
              </a:buClr>
              <a:buSzPts val="2800"/>
              <a:buFont typeface="Arial"/>
              <a:buNone/>
              <a:defRPr sz="2800">
                <a:solidFill>
                  <a:schemeClr val="dk1"/>
                </a:solidFill>
              </a:defRPr>
            </a:lvl7pPr>
            <a:lvl8pPr lvl="7" indent="0">
              <a:spcBef>
                <a:spcPts val="0"/>
              </a:spcBef>
              <a:spcAft>
                <a:spcPts val="0"/>
              </a:spcAft>
              <a:buClr>
                <a:schemeClr val="dk1"/>
              </a:buClr>
              <a:buSzPts val="2800"/>
              <a:buFont typeface="Arial"/>
              <a:buNone/>
              <a:defRPr sz="2800">
                <a:solidFill>
                  <a:schemeClr val="dk1"/>
                </a:solidFill>
              </a:defRPr>
            </a:lvl8pPr>
            <a:lvl9pPr lvl="8" indent="0">
              <a:spcBef>
                <a:spcPts val="0"/>
              </a:spcBef>
              <a:spcAft>
                <a:spcPts val="0"/>
              </a:spcAft>
              <a:buClr>
                <a:schemeClr val="dk1"/>
              </a:buClr>
              <a:buSzPts val="2800"/>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7" y="4663217"/>
            <a:ext cx="548700" cy="393525"/>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 id="2147483693" r:id="rId10"/>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29.jpe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pn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g"/><Relationship Id="rId6"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gif"/><Relationship Id="rId5" Type="http://schemas.openxmlformats.org/officeDocument/2006/relationships/image" Target="../media/image43.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42.gif"/><Relationship Id="rId4" Type="http://schemas.openxmlformats.org/officeDocument/2006/relationships/image" Target="../media/image44.pn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45.gif"/></Relationships>
</file>

<file path=ppt/slides/_rels/slide24.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image" Target="../media/image47.gif"/><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47.gif"/><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56.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 Id="rId3" Type="http://schemas.openxmlformats.org/officeDocument/2006/relationships/image" Target="../media/image59.emf"/></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4.png"/><Relationship Id="rId1" Type="http://schemas.microsoft.com/office/2007/relationships/media" Target="../media/media1.mpeg"/><Relationship Id="rId2" Type="http://schemas.openxmlformats.org/officeDocument/2006/relationships/video" Target="../media/media1.m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a:extLst>
              <a:ext uri="{FF2B5EF4-FFF2-40B4-BE49-F238E27FC236}">
                <a16:creationId xmlns:a16="http://schemas.microsoft.com/office/drawing/2014/main" xmlns="" id="{8543D0E0-37CD-094A-91DA-8866B06027F3}"/>
              </a:ext>
            </a:extLst>
          </p:cNvPr>
          <p:cNvSpPr>
            <a:spLocks noGrp="1"/>
          </p:cNvSpPr>
          <p:nvPr>
            <p:ph type="ftr" sz="quarter" idx="11"/>
          </p:nvPr>
        </p:nvSpPr>
        <p:spPr>
          <a:xfrm>
            <a:off x="3124200" y="4701003"/>
            <a:ext cx="2895600" cy="273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r>
              <a:rPr lang="en-US" altLang="en-US" sz="1400" dirty="0"/>
              <a:t>AFOSR Review, </a:t>
            </a:r>
            <a:r>
              <a:rPr lang="en-US" altLang="en-US" sz="1400" dirty="0" smtClean="0"/>
              <a:t>Albuquerque</a:t>
            </a:r>
            <a:endParaRPr lang="en-US" altLang="en-US" sz="1400" dirty="0"/>
          </a:p>
        </p:txBody>
      </p:sp>
      <p:sp>
        <p:nvSpPr>
          <p:cNvPr id="19459" name="Rectangle 2">
            <a:extLst>
              <a:ext uri="{FF2B5EF4-FFF2-40B4-BE49-F238E27FC236}">
                <a16:creationId xmlns:a16="http://schemas.microsoft.com/office/drawing/2014/main" xmlns="" id="{A34FE390-B8CA-2543-A8D4-C1D36BEA3004}"/>
              </a:ext>
            </a:extLst>
          </p:cNvPr>
          <p:cNvSpPr>
            <a:spLocks noGrp="1" noChangeArrowheads="1"/>
          </p:cNvSpPr>
          <p:nvPr>
            <p:ph type="title"/>
          </p:nvPr>
        </p:nvSpPr>
        <p:spPr>
          <a:xfrm>
            <a:off x="1143000" y="59557"/>
            <a:ext cx="6858000" cy="4396740"/>
          </a:xfrm>
        </p:spPr>
        <p:txBody>
          <a:bodyPr/>
          <a:lstStyle/>
          <a:p>
            <a:pPr algn="ctr"/>
            <a:r>
              <a:rPr lang="en-US" altLang="en-US" sz="2100" b="1" dirty="0">
                <a:ea typeface="ＭＳ Ｐゴシック" panose="020B0600070205080204" pitchFamily="34" charset="-128"/>
              </a:rPr>
              <a:t>Understanding and Predicting the Space Weather Impact of Extreme Solar Storms</a:t>
            </a:r>
            <a:r>
              <a:rPr lang="en-US" altLang="en-US" sz="2100" dirty="0">
                <a:ea typeface="ＭＳ Ｐゴシック" panose="020B0600070205080204" pitchFamily="34" charset="-128"/>
              </a:rPr>
              <a:t> </a:t>
            </a:r>
            <a:r>
              <a:rPr lang="en-US" altLang="en-US" sz="1800" dirty="0">
                <a:solidFill>
                  <a:schemeClr val="tx1"/>
                </a:solidFill>
                <a:ea typeface="ＭＳ Ｐゴシック" panose="020B0600070205080204" pitchFamily="34" charset="-128"/>
              </a:rPr>
              <a:t/>
            </a:r>
            <a:br>
              <a:rPr lang="en-US" altLang="en-US" sz="1800" dirty="0">
                <a:solidFill>
                  <a:schemeClr val="tx1"/>
                </a:solidFill>
                <a:ea typeface="ＭＳ Ｐゴシック" panose="020B0600070205080204" pitchFamily="34" charset="-128"/>
              </a:rPr>
            </a:br>
            <a:r>
              <a:rPr lang="en-US" altLang="en-US" sz="1800" dirty="0">
                <a:solidFill>
                  <a:schemeClr val="tx1"/>
                </a:solidFill>
                <a:ea typeface="ＭＳ Ｐゴシック" panose="020B0600070205080204" pitchFamily="34" charset="-128"/>
              </a:rPr>
              <a:t/>
            </a:r>
            <a:br>
              <a:rPr lang="en-US" altLang="en-US" sz="1800" dirty="0">
                <a:solidFill>
                  <a:schemeClr val="tx1"/>
                </a:solidFill>
                <a:ea typeface="ＭＳ Ｐゴシック" panose="020B0600070205080204" pitchFamily="34" charset="-128"/>
              </a:rPr>
            </a:br>
            <a:r>
              <a:rPr lang="en-US" altLang="en-US" sz="1800" dirty="0">
                <a:solidFill>
                  <a:schemeClr val="tx1"/>
                </a:solidFill>
                <a:ea typeface="ＭＳ Ｐゴシック" panose="020B0600070205080204" pitchFamily="34" charset="-128"/>
              </a:rPr>
              <a:t>Jimmy </a:t>
            </a:r>
            <a:r>
              <a:rPr lang="en-US" altLang="en-US" sz="1800" dirty="0" smtClean="0">
                <a:solidFill>
                  <a:schemeClr val="tx1"/>
                </a:solidFill>
                <a:ea typeface="ＭＳ Ｐゴシック" panose="020B0600070205080204" pitchFamily="34" charset="-128"/>
              </a:rPr>
              <a:t>Raeder (UNH PI), </a:t>
            </a:r>
            <a:r>
              <a:rPr lang="en-US" altLang="en-US" sz="1800" dirty="0" err="1" smtClean="0">
                <a:solidFill>
                  <a:schemeClr val="tx1"/>
                </a:solidFill>
                <a:ea typeface="ＭＳ Ｐゴシック" panose="020B0600070205080204" pitchFamily="34" charset="-128"/>
              </a:rPr>
              <a:t>Beket</a:t>
            </a:r>
            <a:r>
              <a:rPr lang="en-US" altLang="en-US" sz="1800" dirty="0" smtClean="0">
                <a:solidFill>
                  <a:schemeClr val="tx1"/>
                </a:solidFill>
                <a:ea typeface="ＭＳ Ｐゴシック" panose="020B0600070205080204" pitchFamily="34" charset="-128"/>
              </a:rPr>
              <a:t> </a:t>
            </a:r>
            <a:r>
              <a:rPr lang="en-US" altLang="en-US" sz="1800" dirty="0" err="1" smtClean="0">
                <a:solidFill>
                  <a:schemeClr val="tx1"/>
                </a:solidFill>
                <a:ea typeface="ＭＳ Ｐゴシック" panose="020B0600070205080204" pitchFamily="34" charset="-128"/>
              </a:rPr>
              <a:t>Tulegenov</a:t>
            </a:r>
            <a:r>
              <a:rPr lang="en-US" altLang="en-US" sz="1800" dirty="0" smtClean="0">
                <a:solidFill>
                  <a:schemeClr val="tx1"/>
                </a:solidFill>
                <a:ea typeface="ＭＳ Ｐゴシック" panose="020B0600070205080204" pitchFamily="34" charset="-128"/>
              </a:rPr>
              <a:t>, </a:t>
            </a:r>
            <a:br>
              <a:rPr lang="en-US" altLang="en-US" sz="1800" dirty="0" smtClean="0">
                <a:solidFill>
                  <a:schemeClr val="tx1"/>
                </a:solidFill>
                <a:ea typeface="ＭＳ Ｐゴシック" panose="020B0600070205080204" pitchFamily="34" charset="-128"/>
              </a:rPr>
            </a:br>
            <a:r>
              <a:rPr lang="en-US" altLang="en-US" sz="1800" dirty="0" smtClean="0">
                <a:solidFill>
                  <a:schemeClr val="tx1"/>
                </a:solidFill>
                <a:ea typeface="ＭＳ Ｐゴシック" panose="020B0600070205080204" pitchFamily="34" charset="-128"/>
              </a:rPr>
              <a:t>Doug Cramer, </a:t>
            </a:r>
            <a:r>
              <a:rPr lang="en-US" altLang="en-US" sz="1800" dirty="0" err="1" smtClean="0">
                <a:solidFill>
                  <a:schemeClr val="tx1"/>
                </a:solidFill>
                <a:ea typeface="ＭＳ Ｐゴシック" panose="020B0600070205080204" pitchFamily="34" charset="-128"/>
              </a:rPr>
              <a:t>Bashi</a:t>
            </a:r>
            <a:r>
              <a:rPr lang="en-US" altLang="en-US" sz="1800" dirty="0" smtClean="0">
                <a:solidFill>
                  <a:schemeClr val="tx1"/>
                </a:solidFill>
                <a:ea typeface="ＭＳ Ｐゴシック" panose="020B0600070205080204" pitchFamily="34" charset="-128"/>
              </a:rPr>
              <a:t> </a:t>
            </a:r>
            <a:r>
              <a:rPr lang="en-US" altLang="en-US" sz="1800" dirty="0" err="1" smtClean="0">
                <a:solidFill>
                  <a:schemeClr val="tx1"/>
                </a:solidFill>
                <a:ea typeface="ＭＳ Ｐゴシック" panose="020B0600070205080204" pitchFamily="34" charset="-128"/>
              </a:rPr>
              <a:t>Ferdousi</a:t>
            </a:r>
            <a:r>
              <a:rPr lang="en-US" altLang="en-US" sz="1800" dirty="0">
                <a:solidFill>
                  <a:schemeClr val="tx1"/>
                </a:solidFill>
                <a:ea typeface="ＭＳ Ｐゴシック" panose="020B0600070205080204" pitchFamily="34" charset="-128"/>
              </a:rPr>
              <a:t/>
            </a:r>
            <a:br>
              <a:rPr lang="en-US" altLang="en-US" sz="1800" dirty="0">
                <a:solidFill>
                  <a:schemeClr val="tx1"/>
                </a:solidFill>
                <a:ea typeface="ＭＳ Ｐゴシック" panose="020B0600070205080204" pitchFamily="34" charset="-128"/>
              </a:rPr>
            </a:br>
            <a:r>
              <a:rPr lang="en-US" altLang="en-US" sz="1500" dirty="0" smtClean="0">
                <a:solidFill>
                  <a:schemeClr val="tx1"/>
                </a:solidFill>
                <a:ea typeface="ＭＳ Ｐゴシック" panose="020B0600070205080204" pitchFamily="34" charset="-128"/>
              </a:rPr>
              <a:t>University </a:t>
            </a:r>
            <a:r>
              <a:rPr lang="en-US" altLang="en-US" sz="1500" dirty="0">
                <a:solidFill>
                  <a:schemeClr val="tx1"/>
                </a:solidFill>
                <a:ea typeface="ＭＳ Ｐゴシック" panose="020B0600070205080204" pitchFamily="34" charset="-128"/>
              </a:rPr>
              <a:t>of New Hampshire</a:t>
            </a: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1800" dirty="0">
                <a:solidFill>
                  <a:schemeClr val="tx1"/>
                </a:solidFill>
                <a:ea typeface="ＭＳ Ｐゴシック" panose="020B0600070205080204" pitchFamily="34" charset="-128"/>
              </a:rPr>
              <a:t>Tim Fuller-Rowell (PI), Naomi Maruyama, </a:t>
            </a:r>
            <a:br>
              <a:rPr lang="en-US" altLang="en-US" sz="1800" dirty="0">
                <a:solidFill>
                  <a:schemeClr val="tx1"/>
                </a:solidFill>
                <a:ea typeface="ＭＳ Ｐゴシック" panose="020B0600070205080204" pitchFamily="34" charset="-128"/>
              </a:rPr>
            </a:br>
            <a:r>
              <a:rPr lang="en-US" altLang="en-US" sz="1800" dirty="0" err="1">
                <a:solidFill>
                  <a:schemeClr val="tx1"/>
                </a:solidFill>
                <a:ea typeface="ＭＳ Ｐゴシック" panose="020B0600070205080204" pitchFamily="34" charset="-128"/>
              </a:rPr>
              <a:t>Mariangel</a:t>
            </a:r>
            <a:r>
              <a:rPr lang="en-US" altLang="en-US" sz="1800" dirty="0">
                <a:solidFill>
                  <a:schemeClr val="tx1"/>
                </a:solidFill>
                <a:ea typeface="ＭＳ Ｐゴシック" panose="020B0600070205080204" pitchFamily="34" charset="-128"/>
              </a:rPr>
              <a:t> Fedrizzi and Tzu-Wei Fang </a:t>
            </a: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750" dirty="0">
                <a:solidFill>
                  <a:schemeClr val="tx1"/>
                </a:solidFill>
                <a:ea typeface="ＭＳ Ｐゴシック" panose="020B0600070205080204" pitchFamily="34" charset="-128"/>
              </a:rPr>
              <a:t> </a:t>
            </a:r>
            <a:r>
              <a:rPr lang="en-US" altLang="en-US" sz="1500" dirty="0">
                <a:solidFill>
                  <a:schemeClr val="tx1"/>
                </a:solidFill>
                <a:ea typeface="ＭＳ Ｐゴシック" panose="020B0600070205080204" pitchFamily="34" charset="-128"/>
              </a:rPr>
              <a:t>CIRES University of Colorado and</a:t>
            </a:r>
            <a:br>
              <a:rPr lang="en-US" altLang="en-US" sz="1500" dirty="0">
                <a:solidFill>
                  <a:schemeClr val="tx1"/>
                </a:solidFill>
                <a:ea typeface="ＭＳ Ｐゴシック" panose="020B0600070205080204" pitchFamily="34" charset="-128"/>
              </a:rPr>
            </a:br>
            <a:r>
              <a:rPr lang="en-US" altLang="en-US" sz="1500" dirty="0">
                <a:solidFill>
                  <a:schemeClr val="tx1"/>
                </a:solidFill>
                <a:ea typeface="ＭＳ Ｐゴシック" panose="020B0600070205080204" pitchFamily="34" charset="-128"/>
              </a:rPr>
              <a:t>NOAA Space Weather Prediction Center </a:t>
            </a: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800" dirty="0">
                <a:solidFill>
                  <a:schemeClr val="tx1"/>
                </a:solidFill>
                <a:ea typeface="ＭＳ Ｐゴシック" panose="020B0600070205080204" pitchFamily="34" charset="-128"/>
              </a:rPr>
              <a:t/>
            </a:r>
            <a:br>
              <a:rPr lang="en-US" altLang="en-US" sz="800" dirty="0">
                <a:solidFill>
                  <a:schemeClr val="tx1"/>
                </a:solidFill>
                <a:ea typeface="ＭＳ Ｐゴシック" panose="020B0600070205080204" pitchFamily="34" charset="-128"/>
              </a:rPr>
            </a:br>
            <a:r>
              <a:rPr lang="en-US" altLang="en-US" sz="1800" dirty="0">
                <a:solidFill>
                  <a:schemeClr val="tx1"/>
                </a:solidFill>
                <a:ea typeface="ＭＳ Ｐゴシック" panose="020B0600070205080204" pitchFamily="34" charset="-128"/>
              </a:rPr>
              <a:t>John Emmert</a:t>
            </a:r>
            <a:r>
              <a:rPr lang="en-US" altLang="en-US" sz="600" dirty="0">
                <a:solidFill>
                  <a:schemeClr val="tx1"/>
                </a:solidFill>
                <a:ea typeface="ＭＳ Ｐゴシック" panose="020B0600070205080204" pitchFamily="34" charset="-128"/>
              </a:rPr>
              <a:t/>
            </a:r>
            <a:br>
              <a:rPr lang="en-US" altLang="en-US" sz="600" dirty="0">
                <a:solidFill>
                  <a:schemeClr val="tx1"/>
                </a:solidFill>
                <a:ea typeface="ＭＳ Ｐゴシック" panose="020B0600070205080204" pitchFamily="34" charset="-128"/>
              </a:rPr>
            </a:br>
            <a:r>
              <a:rPr lang="en-US" altLang="en-US" sz="1500" dirty="0">
                <a:solidFill>
                  <a:schemeClr val="tx1"/>
                </a:solidFill>
                <a:ea typeface="ＭＳ Ｐゴシック" panose="020B0600070205080204" pitchFamily="34" charset="-128"/>
              </a:rPr>
              <a:t> Naval Research Laboratory</a:t>
            </a: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1800" dirty="0">
                <a:solidFill>
                  <a:schemeClr val="tx1"/>
                </a:solidFill>
                <a:ea typeface="ＭＳ Ｐゴシック" panose="020B0600070205080204" pitchFamily="34" charset="-128"/>
              </a:rPr>
              <a:t>Collaborators: Rodney </a:t>
            </a:r>
            <a:r>
              <a:rPr lang="en-US" altLang="en-US" sz="1800" dirty="0" err="1">
                <a:solidFill>
                  <a:schemeClr val="tx1"/>
                </a:solidFill>
                <a:ea typeface="ＭＳ Ｐゴシック" panose="020B0600070205080204" pitchFamily="34" charset="-128"/>
              </a:rPr>
              <a:t>Viereck</a:t>
            </a:r>
            <a:r>
              <a:rPr lang="en-US" altLang="en-US" sz="1800" dirty="0">
                <a:solidFill>
                  <a:schemeClr val="tx1"/>
                </a:solidFill>
                <a:ea typeface="ＭＳ Ｐゴシック" panose="020B0600070205080204" pitchFamily="34" charset="-128"/>
              </a:rPr>
              <a:t> and </a:t>
            </a:r>
            <a:r>
              <a:rPr lang="en-US" altLang="en-US" sz="1800" dirty="0" err="1">
                <a:solidFill>
                  <a:schemeClr val="tx1"/>
                </a:solidFill>
                <a:ea typeface="ＭＳ Ｐゴシック" panose="020B0600070205080204" pitchFamily="34" charset="-128"/>
              </a:rPr>
              <a:t>Mihail</a:t>
            </a:r>
            <a:r>
              <a:rPr lang="en-US" altLang="en-US" sz="1800" dirty="0">
                <a:solidFill>
                  <a:schemeClr val="tx1"/>
                </a:solidFill>
                <a:ea typeface="ＭＳ Ｐゴシック" panose="020B0600070205080204" pitchFamily="34" charset="-128"/>
              </a:rPr>
              <a:t> Codrescu</a:t>
            </a: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750" dirty="0">
                <a:solidFill>
                  <a:schemeClr val="tx1"/>
                </a:solidFill>
                <a:ea typeface="ＭＳ Ｐゴシック" panose="020B0600070205080204" pitchFamily="34" charset="-128"/>
              </a:rPr>
              <a:t> </a:t>
            </a:r>
            <a:r>
              <a:rPr lang="en-US" altLang="en-US" sz="1500" dirty="0">
                <a:solidFill>
                  <a:schemeClr val="tx1"/>
                </a:solidFill>
                <a:ea typeface="ＭＳ Ｐゴシック" panose="020B0600070205080204" pitchFamily="34" charset="-128"/>
              </a:rPr>
              <a:t>NOAA Space Weather Prediction Center </a:t>
            </a:r>
            <a:r>
              <a:rPr lang="en-US" altLang="en-US" sz="750" dirty="0">
                <a:solidFill>
                  <a:schemeClr val="tx1"/>
                </a:solidFill>
                <a:ea typeface="ＭＳ Ｐゴシック" panose="020B0600070205080204" pitchFamily="34" charset="-128"/>
              </a:rPr>
              <a:t/>
            </a:r>
            <a:br>
              <a:rPr lang="en-US" altLang="en-US" sz="750" dirty="0">
                <a:solidFill>
                  <a:schemeClr val="tx1"/>
                </a:solidFill>
                <a:ea typeface="ＭＳ Ｐゴシック" panose="020B0600070205080204" pitchFamily="34" charset="-128"/>
              </a:rPr>
            </a:br>
            <a:r>
              <a:rPr lang="en-US" altLang="en-US" sz="750" dirty="0">
                <a:solidFill>
                  <a:schemeClr val="tx1"/>
                </a:solidFill>
                <a:ea typeface="ＭＳ Ｐゴシック" panose="020B0600070205080204" pitchFamily="34" charset="-128"/>
              </a:rPr>
              <a:t> </a:t>
            </a:r>
            <a:r>
              <a:rPr lang="en-US" altLang="en-US" sz="1500" dirty="0">
                <a:solidFill>
                  <a:schemeClr val="tx1"/>
                </a:solidFill>
                <a:ea typeface="ＭＳ Ｐゴシック" panose="020B0600070205080204" pitchFamily="34" charset="-128"/>
              </a:rPr>
              <a:t/>
            </a:r>
            <a:br>
              <a:rPr lang="en-US" altLang="en-US" sz="1500" dirty="0">
                <a:solidFill>
                  <a:schemeClr val="tx1"/>
                </a:solidFill>
                <a:ea typeface="ＭＳ Ｐゴシック" panose="020B0600070205080204" pitchFamily="34" charset="-128"/>
              </a:rPr>
            </a:br>
            <a:endParaRPr lang="en-US" altLang="en-US" sz="1800" dirty="0">
              <a:solidFill>
                <a:srgbClr val="FFFF00"/>
              </a:solidFill>
              <a:ea typeface="ＭＳ Ｐゴシック" panose="020B0600070205080204" pitchFamily="34" charset="-128"/>
            </a:endParaRPr>
          </a:p>
        </p:txBody>
      </p:sp>
      <p:sp>
        <p:nvSpPr>
          <p:cNvPr id="19460" name="Date Placeholder 6">
            <a:extLst>
              <a:ext uri="{FF2B5EF4-FFF2-40B4-BE49-F238E27FC236}">
                <a16:creationId xmlns:a16="http://schemas.microsoft.com/office/drawing/2014/main" xmlns="" id="{52B8556F-AA4A-DC47-96E2-5F582FAC7CF7}"/>
              </a:ext>
            </a:extLst>
          </p:cNvPr>
          <p:cNvSpPr>
            <a:spLocks noGrp="1"/>
          </p:cNvSpPr>
          <p:nvPr>
            <p:ph type="dt" sz="quarter" idx="10"/>
          </p:nvPr>
        </p:nvSpPr>
        <p:spPr>
          <a:xfrm>
            <a:off x="457200" y="4701003"/>
            <a:ext cx="2133600" cy="273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r>
              <a:rPr lang="en-US" altLang="en-US" sz="1400"/>
              <a:t>Jan 28-30, 2020</a:t>
            </a:r>
            <a:endParaRPr lang="en-US" altLang="en-US" sz="1400" dirty="0"/>
          </a:p>
        </p:txBody>
      </p:sp>
      <p:sp>
        <p:nvSpPr>
          <p:cNvPr id="19461" name="Slide Number Placeholder 7">
            <a:extLst>
              <a:ext uri="{FF2B5EF4-FFF2-40B4-BE49-F238E27FC236}">
                <a16:creationId xmlns:a16="http://schemas.microsoft.com/office/drawing/2014/main" xmlns="" id="{72DCC5C3-DDB1-D44E-BE07-DE63D4E34D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fld id="{45AED4F1-9983-B348-8481-24016BC8FC61}" type="slidenum">
              <a:rPr lang="en-US" altLang="en-US" sz="1400"/>
              <a:pPr/>
              <a:t>1</a:t>
            </a:fld>
            <a:endParaRPr lang="en-US" altLang="en-US" sz="1400" dirty="0"/>
          </a:p>
        </p:txBody>
      </p:sp>
    </p:spTree>
    <p:extLst>
      <p:ext uri="{BB962C8B-B14F-4D97-AF65-F5344CB8AC3E}">
        <p14:creationId xmlns:p14="http://schemas.microsoft.com/office/powerpoint/2010/main" val="4030436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46E8A6A-2960-2348-BB63-7A78DA4139C8}"/>
              </a:ext>
            </a:extLst>
          </p:cNvPr>
          <p:cNvSpPr>
            <a:spLocks noGrp="1"/>
          </p:cNvSpPr>
          <p:nvPr>
            <p:ph type="dt" idx="10"/>
          </p:nvPr>
        </p:nvSpPr>
        <p:spPr/>
        <p:txBody>
          <a:bodyPr/>
          <a:lstStyle/>
          <a:p>
            <a:r>
              <a:rPr lang="en-US"/>
              <a:t>Jan 28-30, 2020</a:t>
            </a:r>
          </a:p>
        </p:txBody>
      </p:sp>
      <p:sp>
        <p:nvSpPr>
          <p:cNvPr id="6" name="Slide Number Placeholder 5">
            <a:extLst>
              <a:ext uri="{FF2B5EF4-FFF2-40B4-BE49-F238E27FC236}">
                <a16:creationId xmlns:a16="http://schemas.microsoft.com/office/drawing/2014/main" xmlns="" id="{8CD957DC-08AB-254B-9C50-439F1749197D}"/>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10</a:t>
            </a:fld>
            <a:endParaRPr lang="en"/>
          </a:p>
        </p:txBody>
      </p:sp>
      <p:sp>
        <p:nvSpPr>
          <p:cNvPr id="8" name="TextBox 7">
            <a:extLst>
              <a:ext uri="{FF2B5EF4-FFF2-40B4-BE49-F238E27FC236}">
                <a16:creationId xmlns:a16="http://schemas.microsoft.com/office/drawing/2014/main" xmlns="" id="{F8C2E3EC-FB09-7D49-8179-3CEC141FA5E9}"/>
              </a:ext>
            </a:extLst>
          </p:cNvPr>
          <p:cNvSpPr txBox="1"/>
          <p:nvPr/>
        </p:nvSpPr>
        <p:spPr>
          <a:xfrm>
            <a:off x="5581481" y="1586411"/>
            <a:ext cx="1866217" cy="523220"/>
          </a:xfrm>
          <a:prstGeom prst="rect">
            <a:avLst/>
          </a:prstGeom>
          <a:noFill/>
        </p:spPr>
        <p:txBody>
          <a:bodyPr wrap="none" rtlCol="0">
            <a:spAutoFit/>
          </a:bodyPr>
          <a:lstStyle/>
          <a:p>
            <a:pPr algn="ctr"/>
            <a:r>
              <a:rPr lang="en-US" dirty="0"/>
              <a:t>With saturation curve</a:t>
            </a:r>
          </a:p>
          <a:p>
            <a:pPr algn="ctr"/>
            <a:r>
              <a:rPr lang="en-US" dirty="0"/>
              <a:t>for Joule heating</a:t>
            </a:r>
          </a:p>
        </p:txBody>
      </p:sp>
      <p:pic>
        <p:nvPicPr>
          <p:cNvPr id="9" name="Picture 8">
            <a:extLst>
              <a:ext uri="{FF2B5EF4-FFF2-40B4-BE49-F238E27FC236}">
                <a16:creationId xmlns:a16="http://schemas.microsoft.com/office/drawing/2014/main" xmlns="" id="{F4268DD5-0CBF-274F-A38A-1B56A65B6277}"/>
              </a:ext>
            </a:extLst>
          </p:cNvPr>
          <p:cNvPicPr/>
          <p:nvPr/>
        </p:nvPicPr>
        <p:blipFill>
          <a:blip r:embed="rId3"/>
          <a:stretch>
            <a:fillRect/>
          </a:stretch>
        </p:blipFill>
        <p:spPr>
          <a:xfrm>
            <a:off x="2688347" y="16629"/>
            <a:ext cx="6143953" cy="1832268"/>
          </a:xfrm>
          <a:prstGeom prst="rect">
            <a:avLst/>
          </a:prstGeom>
        </p:spPr>
      </p:pic>
      <p:pic>
        <p:nvPicPr>
          <p:cNvPr id="7" name="Picture 6">
            <a:extLst>
              <a:ext uri="{FF2B5EF4-FFF2-40B4-BE49-F238E27FC236}">
                <a16:creationId xmlns:a16="http://schemas.microsoft.com/office/drawing/2014/main" xmlns="" id="{663E4FCD-FA51-3D4A-BE43-678CE9222610}"/>
              </a:ext>
            </a:extLst>
          </p:cNvPr>
          <p:cNvPicPr/>
          <p:nvPr/>
        </p:nvPicPr>
        <p:blipFill>
          <a:blip r:embed="rId4"/>
          <a:stretch>
            <a:fillRect/>
          </a:stretch>
        </p:blipFill>
        <p:spPr>
          <a:xfrm>
            <a:off x="2688347" y="1738350"/>
            <a:ext cx="6143953" cy="1818174"/>
          </a:xfrm>
          <a:prstGeom prst="rect">
            <a:avLst/>
          </a:prstGeom>
        </p:spPr>
      </p:pic>
      <p:pic>
        <p:nvPicPr>
          <p:cNvPr id="12" name="Picture 11">
            <a:extLst>
              <a:ext uri="{FF2B5EF4-FFF2-40B4-BE49-F238E27FC236}">
                <a16:creationId xmlns:a16="http://schemas.microsoft.com/office/drawing/2014/main" xmlns="" id="{FAEAB58C-D12E-B742-9123-680B09B7FA13}"/>
              </a:ext>
            </a:extLst>
          </p:cNvPr>
          <p:cNvPicPr/>
          <p:nvPr/>
        </p:nvPicPr>
        <p:blipFill>
          <a:blip r:embed="rId5"/>
          <a:stretch>
            <a:fillRect/>
          </a:stretch>
        </p:blipFill>
        <p:spPr>
          <a:xfrm>
            <a:off x="2688347" y="3339635"/>
            <a:ext cx="6143953" cy="1663113"/>
          </a:xfrm>
          <a:prstGeom prst="rect">
            <a:avLst/>
          </a:prstGeom>
        </p:spPr>
      </p:pic>
      <p:sp>
        <p:nvSpPr>
          <p:cNvPr id="3" name="TextBox 2">
            <a:extLst>
              <a:ext uri="{FF2B5EF4-FFF2-40B4-BE49-F238E27FC236}">
                <a16:creationId xmlns:a16="http://schemas.microsoft.com/office/drawing/2014/main" xmlns="" id="{30545228-5603-FF4A-93A5-60C48ACA2A08}"/>
              </a:ext>
            </a:extLst>
          </p:cNvPr>
          <p:cNvSpPr txBox="1"/>
          <p:nvPr/>
        </p:nvSpPr>
        <p:spPr>
          <a:xfrm>
            <a:off x="620110" y="455709"/>
            <a:ext cx="1500732" cy="954107"/>
          </a:xfrm>
          <a:prstGeom prst="rect">
            <a:avLst/>
          </a:prstGeom>
          <a:noFill/>
        </p:spPr>
        <p:txBody>
          <a:bodyPr wrap="none" rtlCol="0">
            <a:spAutoFit/>
          </a:bodyPr>
          <a:lstStyle/>
          <a:p>
            <a:pPr algn="ctr"/>
            <a:r>
              <a:rPr lang="en-US" dirty="0"/>
              <a:t>Moderate storm</a:t>
            </a:r>
          </a:p>
          <a:p>
            <a:pPr algn="ctr"/>
            <a:r>
              <a:rPr lang="en-US" dirty="0"/>
              <a:t>St. Patrick’s Day</a:t>
            </a:r>
          </a:p>
          <a:p>
            <a:pPr algn="ctr"/>
            <a:r>
              <a:rPr lang="en-US" dirty="0"/>
              <a:t>March 2013</a:t>
            </a:r>
          </a:p>
          <a:p>
            <a:pPr algn="ctr"/>
            <a:r>
              <a:rPr lang="en-US" dirty="0" err="1"/>
              <a:t>Dst</a:t>
            </a:r>
            <a:r>
              <a:rPr lang="en-US" dirty="0"/>
              <a:t> - 132</a:t>
            </a:r>
          </a:p>
        </p:txBody>
      </p:sp>
      <p:sp>
        <p:nvSpPr>
          <p:cNvPr id="13" name="TextBox 12">
            <a:extLst>
              <a:ext uri="{FF2B5EF4-FFF2-40B4-BE49-F238E27FC236}">
                <a16:creationId xmlns:a16="http://schemas.microsoft.com/office/drawing/2014/main" xmlns="" id="{94F7C5B3-21B4-9D44-97B2-5F68087D32E2}"/>
              </a:ext>
            </a:extLst>
          </p:cNvPr>
          <p:cNvSpPr txBox="1"/>
          <p:nvPr/>
        </p:nvSpPr>
        <p:spPr>
          <a:xfrm>
            <a:off x="620110" y="2134432"/>
            <a:ext cx="1500732" cy="954107"/>
          </a:xfrm>
          <a:prstGeom prst="rect">
            <a:avLst/>
          </a:prstGeom>
          <a:noFill/>
        </p:spPr>
        <p:txBody>
          <a:bodyPr wrap="none" rtlCol="0">
            <a:spAutoFit/>
          </a:bodyPr>
          <a:lstStyle/>
          <a:p>
            <a:pPr algn="ctr"/>
            <a:r>
              <a:rPr lang="en-US" dirty="0"/>
              <a:t>Strong storm</a:t>
            </a:r>
          </a:p>
          <a:p>
            <a:pPr algn="ctr"/>
            <a:r>
              <a:rPr lang="en-US" dirty="0"/>
              <a:t>St. Patrick’s Day</a:t>
            </a:r>
          </a:p>
          <a:p>
            <a:pPr algn="ctr"/>
            <a:r>
              <a:rPr lang="en-US" dirty="0"/>
              <a:t>March 2015</a:t>
            </a:r>
          </a:p>
          <a:p>
            <a:pPr algn="ctr"/>
            <a:r>
              <a:rPr lang="en-US" dirty="0" err="1"/>
              <a:t>Dst</a:t>
            </a:r>
            <a:r>
              <a:rPr lang="en-US" dirty="0"/>
              <a:t> - 234</a:t>
            </a:r>
          </a:p>
        </p:txBody>
      </p:sp>
      <p:sp>
        <p:nvSpPr>
          <p:cNvPr id="14" name="TextBox 13">
            <a:extLst>
              <a:ext uri="{FF2B5EF4-FFF2-40B4-BE49-F238E27FC236}">
                <a16:creationId xmlns:a16="http://schemas.microsoft.com/office/drawing/2014/main" xmlns="" id="{B99B8BDA-EA2F-234D-B52B-65308671EBDC}"/>
              </a:ext>
            </a:extLst>
          </p:cNvPr>
          <p:cNvSpPr txBox="1"/>
          <p:nvPr/>
        </p:nvSpPr>
        <p:spPr>
          <a:xfrm>
            <a:off x="641751" y="3694137"/>
            <a:ext cx="1457450" cy="738664"/>
          </a:xfrm>
          <a:prstGeom prst="rect">
            <a:avLst/>
          </a:prstGeom>
          <a:noFill/>
        </p:spPr>
        <p:txBody>
          <a:bodyPr wrap="none" rtlCol="0">
            <a:spAutoFit/>
          </a:bodyPr>
          <a:lstStyle/>
          <a:p>
            <a:pPr algn="ctr"/>
            <a:r>
              <a:rPr lang="en-US" dirty="0"/>
              <a:t>Major storm</a:t>
            </a:r>
          </a:p>
          <a:p>
            <a:pPr algn="ctr"/>
            <a:r>
              <a:rPr lang="en-US" dirty="0"/>
              <a:t>November 2003</a:t>
            </a:r>
          </a:p>
          <a:p>
            <a:pPr algn="ctr"/>
            <a:r>
              <a:rPr lang="en-US" dirty="0" err="1"/>
              <a:t>Dst</a:t>
            </a:r>
            <a:r>
              <a:rPr lang="en-US" dirty="0"/>
              <a:t> - 472</a:t>
            </a:r>
          </a:p>
        </p:txBody>
      </p:sp>
      <p:sp>
        <p:nvSpPr>
          <p:cNvPr id="15" name="TextBox 14">
            <a:extLst>
              <a:ext uri="{FF2B5EF4-FFF2-40B4-BE49-F238E27FC236}">
                <a16:creationId xmlns:a16="http://schemas.microsoft.com/office/drawing/2014/main" xmlns="" id="{6143594C-2551-0B43-8011-CBB741E74D24}"/>
              </a:ext>
            </a:extLst>
          </p:cNvPr>
          <p:cNvSpPr txBox="1"/>
          <p:nvPr/>
        </p:nvSpPr>
        <p:spPr>
          <a:xfrm>
            <a:off x="3859149" y="140752"/>
            <a:ext cx="1269899" cy="307777"/>
          </a:xfrm>
          <a:prstGeom prst="rect">
            <a:avLst/>
          </a:prstGeom>
          <a:noFill/>
        </p:spPr>
        <p:txBody>
          <a:bodyPr wrap="none" rtlCol="0">
            <a:spAutoFit/>
          </a:bodyPr>
          <a:lstStyle/>
          <a:p>
            <a:r>
              <a:rPr lang="en-US" dirty="0"/>
              <a:t>30% increase</a:t>
            </a:r>
          </a:p>
        </p:txBody>
      </p:sp>
      <p:sp>
        <p:nvSpPr>
          <p:cNvPr id="16" name="TextBox 15">
            <a:extLst>
              <a:ext uri="{FF2B5EF4-FFF2-40B4-BE49-F238E27FC236}">
                <a16:creationId xmlns:a16="http://schemas.microsoft.com/office/drawing/2014/main" xmlns="" id="{13230897-2F2A-1E47-B33B-7ECBA732AE8C}"/>
              </a:ext>
            </a:extLst>
          </p:cNvPr>
          <p:cNvSpPr txBox="1"/>
          <p:nvPr/>
        </p:nvSpPr>
        <p:spPr>
          <a:xfrm>
            <a:off x="3128063" y="2430179"/>
            <a:ext cx="1369286" cy="307777"/>
          </a:xfrm>
          <a:prstGeom prst="rect">
            <a:avLst/>
          </a:prstGeom>
          <a:noFill/>
        </p:spPr>
        <p:txBody>
          <a:bodyPr wrap="none" rtlCol="0">
            <a:spAutoFit/>
          </a:bodyPr>
          <a:lstStyle/>
          <a:p>
            <a:r>
              <a:rPr lang="en-US" dirty="0"/>
              <a:t>300% increase</a:t>
            </a:r>
          </a:p>
        </p:txBody>
      </p:sp>
      <p:sp>
        <p:nvSpPr>
          <p:cNvPr id="17" name="TextBox 16">
            <a:extLst>
              <a:ext uri="{FF2B5EF4-FFF2-40B4-BE49-F238E27FC236}">
                <a16:creationId xmlns:a16="http://schemas.microsoft.com/office/drawing/2014/main" xmlns="" id="{EBC88845-329F-3646-86B3-1B34CFF2A069}"/>
              </a:ext>
            </a:extLst>
          </p:cNvPr>
          <p:cNvSpPr txBox="1"/>
          <p:nvPr/>
        </p:nvSpPr>
        <p:spPr>
          <a:xfrm>
            <a:off x="3215077" y="4187559"/>
            <a:ext cx="1369286" cy="307777"/>
          </a:xfrm>
          <a:prstGeom prst="rect">
            <a:avLst/>
          </a:prstGeom>
          <a:noFill/>
        </p:spPr>
        <p:txBody>
          <a:bodyPr wrap="none" rtlCol="0">
            <a:spAutoFit/>
          </a:bodyPr>
          <a:lstStyle/>
          <a:p>
            <a:r>
              <a:rPr lang="en-US" dirty="0"/>
              <a:t>500% increase</a:t>
            </a:r>
          </a:p>
        </p:txBody>
      </p:sp>
      <p:sp>
        <p:nvSpPr>
          <p:cNvPr id="18" name="TextBox 17">
            <a:extLst>
              <a:ext uri="{FF2B5EF4-FFF2-40B4-BE49-F238E27FC236}">
                <a16:creationId xmlns:a16="http://schemas.microsoft.com/office/drawing/2014/main" xmlns="" id="{7EAAC7E2-0860-EB4B-9003-ED28A877EFBC}"/>
              </a:ext>
            </a:extLst>
          </p:cNvPr>
          <p:cNvSpPr txBox="1"/>
          <p:nvPr/>
        </p:nvSpPr>
        <p:spPr>
          <a:xfrm>
            <a:off x="6973329" y="247612"/>
            <a:ext cx="1499128" cy="307777"/>
          </a:xfrm>
          <a:prstGeom prst="rect">
            <a:avLst/>
          </a:prstGeom>
          <a:noFill/>
        </p:spPr>
        <p:txBody>
          <a:bodyPr wrap="none" rtlCol="0">
            <a:spAutoFit/>
          </a:bodyPr>
          <a:lstStyle/>
          <a:p>
            <a:r>
              <a:rPr lang="en-US" dirty="0"/>
              <a:t>GOCE at 250km</a:t>
            </a:r>
          </a:p>
        </p:txBody>
      </p:sp>
      <p:sp>
        <p:nvSpPr>
          <p:cNvPr id="19" name="TextBox 18">
            <a:extLst>
              <a:ext uri="{FF2B5EF4-FFF2-40B4-BE49-F238E27FC236}">
                <a16:creationId xmlns:a16="http://schemas.microsoft.com/office/drawing/2014/main" xmlns="" id="{FB03D68A-F800-CB4E-930C-46A7873C80E8}"/>
              </a:ext>
            </a:extLst>
          </p:cNvPr>
          <p:cNvSpPr txBox="1"/>
          <p:nvPr/>
        </p:nvSpPr>
        <p:spPr>
          <a:xfrm>
            <a:off x="6970907" y="2145217"/>
            <a:ext cx="1609736" cy="307777"/>
          </a:xfrm>
          <a:prstGeom prst="rect">
            <a:avLst/>
          </a:prstGeom>
          <a:noFill/>
        </p:spPr>
        <p:txBody>
          <a:bodyPr wrap="none" rtlCol="0">
            <a:spAutoFit/>
          </a:bodyPr>
          <a:lstStyle/>
          <a:p>
            <a:r>
              <a:rPr lang="en-US" dirty="0"/>
              <a:t>GRACE at 500km</a:t>
            </a:r>
          </a:p>
        </p:txBody>
      </p:sp>
      <p:sp>
        <p:nvSpPr>
          <p:cNvPr id="20" name="TextBox 19">
            <a:extLst>
              <a:ext uri="{FF2B5EF4-FFF2-40B4-BE49-F238E27FC236}">
                <a16:creationId xmlns:a16="http://schemas.microsoft.com/office/drawing/2014/main" xmlns="" id="{8BA40FDF-A984-3740-987D-FA88DD124077}"/>
              </a:ext>
            </a:extLst>
          </p:cNvPr>
          <p:cNvSpPr txBox="1"/>
          <p:nvPr/>
        </p:nvSpPr>
        <p:spPr>
          <a:xfrm>
            <a:off x="7004648" y="3894327"/>
            <a:ext cx="1619354" cy="307777"/>
          </a:xfrm>
          <a:prstGeom prst="rect">
            <a:avLst/>
          </a:prstGeom>
          <a:noFill/>
        </p:spPr>
        <p:txBody>
          <a:bodyPr wrap="none" rtlCol="0">
            <a:spAutoFit/>
          </a:bodyPr>
          <a:lstStyle/>
          <a:p>
            <a:r>
              <a:rPr lang="en-US" dirty="0"/>
              <a:t>CHAMP at 350km</a:t>
            </a:r>
          </a:p>
        </p:txBody>
      </p:sp>
    </p:spTree>
    <p:extLst>
      <p:ext uri="{BB962C8B-B14F-4D97-AF65-F5344CB8AC3E}">
        <p14:creationId xmlns:p14="http://schemas.microsoft.com/office/powerpoint/2010/main" val="3803057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B3AD04-EE12-6E40-AF9F-5EAC59647777}"/>
              </a:ext>
            </a:extLst>
          </p:cNvPr>
          <p:cNvSpPr>
            <a:spLocks noGrp="1"/>
          </p:cNvSpPr>
          <p:nvPr>
            <p:ph type="title"/>
          </p:nvPr>
        </p:nvSpPr>
        <p:spPr/>
        <p:txBody>
          <a:bodyPr/>
          <a:lstStyle/>
          <a:p>
            <a:r>
              <a:rPr lang="en-US" sz="2400" dirty="0" err="1"/>
              <a:t>Thermospheric</a:t>
            </a:r>
            <a:r>
              <a:rPr lang="en-US" sz="2400" dirty="0"/>
              <a:t> temperature response to March 2015 storm</a:t>
            </a:r>
          </a:p>
        </p:txBody>
      </p:sp>
      <p:sp>
        <p:nvSpPr>
          <p:cNvPr id="4" name="Date Placeholder 3">
            <a:extLst>
              <a:ext uri="{FF2B5EF4-FFF2-40B4-BE49-F238E27FC236}">
                <a16:creationId xmlns:a16="http://schemas.microsoft.com/office/drawing/2014/main" xmlns="" id="{FD22AB24-701E-C74C-AB3B-1D42699FC20C}"/>
              </a:ext>
            </a:extLst>
          </p:cNvPr>
          <p:cNvSpPr>
            <a:spLocks noGrp="1"/>
          </p:cNvSpPr>
          <p:nvPr>
            <p:ph type="dt" idx="10"/>
          </p:nvPr>
        </p:nvSpPr>
        <p:spPr/>
        <p:txBody>
          <a:bodyPr/>
          <a:lstStyle/>
          <a:p>
            <a:r>
              <a:rPr lang="en-US"/>
              <a:t>Jan 28-30, 2020</a:t>
            </a:r>
          </a:p>
        </p:txBody>
      </p:sp>
      <p:sp>
        <p:nvSpPr>
          <p:cNvPr id="5" name="Footer Placeholder 4">
            <a:extLst>
              <a:ext uri="{FF2B5EF4-FFF2-40B4-BE49-F238E27FC236}">
                <a16:creationId xmlns:a16="http://schemas.microsoft.com/office/drawing/2014/main" xmlns="" id="{C5EE7B3B-EBBA-3548-A8D5-371C4C9572C3}"/>
              </a:ext>
            </a:extLst>
          </p:cNvPr>
          <p:cNvSpPr>
            <a:spLocks noGrp="1"/>
          </p:cNvSpPr>
          <p:nvPr>
            <p:ph type="ftr" idx="11"/>
          </p:nvPr>
        </p:nvSpPr>
        <p:spPr/>
        <p:txBody>
          <a:bodyPr/>
          <a:lstStyle/>
          <a:p>
            <a:r>
              <a:rPr lang="en-US"/>
              <a:t>AFOSR Review, Albuqueque</a:t>
            </a:r>
          </a:p>
        </p:txBody>
      </p:sp>
      <p:sp>
        <p:nvSpPr>
          <p:cNvPr id="6" name="Slide Number Placeholder 5">
            <a:extLst>
              <a:ext uri="{FF2B5EF4-FFF2-40B4-BE49-F238E27FC236}">
                <a16:creationId xmlns:a16="http://schemas.microsoft.com/office/drawing/2014/main" xmlns="" id="{2D519C7A-25E6-0046-90E4-ED3A7B2ED160}"/>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11</a:t>
            </a:fld>
            <a:endParaRPr lang="en"/>
          </a:p>
        </p:txBody>
      </p:sp>
      <p:pic>
        <p:nvPicPr>
          <p:cNvPr id="6146" name="Picture 2" descr="T_2D_250km_WAM_VBz_25000_cb_2015_Mar17">
            <a:extLst>
              <a:ext uri="{FF2B5EF4-FFF2-40B4-BE49-F238E27FC236}">
                <a16:creationId xmlns:a16="http://schemas.microsoft.com/office/drawing/2014/main" xmlns="" id="{A7B33928-1CC5-4943-988B-21129C466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50" b="13969"/>
          <a:stretch/>
        </p:blipFill>
        <p:spPr bwMode="auto">
          <a:xfrm>
            <a:off x="311700" y="1238229"/>
            <a:ext cx="4158478" cy="30099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_2D_250km_WAM_VBz_25000_cb_2015_Mar18">
            <a:extLst>
              <a:ext uri="{FF2B5EF4-FFF2-40B4-BE49-F238E27FC236}">
                <a16:creationId xmlns:a16="http://schemas.microsoft.com/office/drawing/2014/main" xmlns="" id="{923B35C3-B66D-ED41-9C25-2EC1CC40A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099" b="13257"/>
          <a:stretch/>
        </p:blipFill>
        <p:spPr bwMode="auto">
          <a:xfrm>
            <a:off x="4575375" y="1208702"/>
            <a:ext cx="4256925" cy="30923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4082C66-E6FD-C84D-9F42-8C17552DE155}"/>
              </a:ext>
            </a:extLst>
          </p:cNvPr>
          <p:cNvSpPr txBox="1"/>
          <p:nvPr/>
        </p:nvSpPr>
        <p:spPr>
          <a:xfrm>
            <a:off x="2128061" y="4338251"/>
            <a:ext cx="4977645" cy="307777"/>
          </a:xfrm>
          <a:prstGeom prst="rect">
            <a:avLst/>
          </a:prstGeom>
          <a:noFill/>
        </p:spPr>
        <p:txBody>
          <a:bodyPr wrap="none" rtlCol="0">
            <a:spAutoFit/>
          </a:bodyPr>
          <a:lstStyle/>
          <a:p>
            <a:r>
              <a:rPr lang="en-US" dirty="0"/>
              <a:t>Strong storm: temperature at 250km already exceeds 2000K</a:t>
            </a:r>
          </a:p>
        </p:txBody>
      </p:sp>
    </p:spTree>
    <p:extLst>
      <p:ext uri="{BB962C8B-B14F-4D97-AF65-F5344CB8AC3E}">
        <p14:creationId xmlns:p14="http://schemas.microsoft.com/office/powerpoint/2010/main" val="3139926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870D35-3688-EC42-B758-7531D9F5B435}"/>
              </a:ext>
            </a:extLst>
          </p:cNvPr>
          <p:cNvSpPr>
            <a:spLocks noGrp="1"/>
          </p:cNvSpPr>
          <p:nvPr>
            <p:ph type="title"/>
          </p:nvPr>
        </p:nvSpPr>
        <p:spPr>
          <a:xfrm>
            <a:off x="0" y="1"/>
            <a:ext cx="9144000" cy="1017650"/>
          </a:xfrm>
        </p:spPr>
        <p:txBody>
          <a:bodyPr/>
          <a:lstStyle/>
          <a:p>
            <a:pPr algn="ctr"/>
            <a:r>
              <a:rPr lang="en-US" sz="2000" dirty="0"/>
              <a:t>WAM neutral density compared to GRACE at 450 km and height-integrated O/N</a:t>
            </a:r>
            <a:r>
              <a:rPr lang="en-US" sz="2000" baseline="-25000" dirty="0"/>
              <a:t>2</a:t>
            </a:r>
            <a:r>
              <a:rPr lang="en-US" sz="2000" dirty="0"/>
              <a:t> compared to GUVI in response to St. Patrick’s Day 2015 storm</a:t>
            </a:r>
          </a:p>
        </p:txBody>
      </p:sp>
      <p:pic>
        <p:nvPicPr>
          <p:cNvPr id="4" name="Picture 3">
            <a:extLst>
              <a:ext uri="{FF2B5EF4-FFF2-40B4-BE49-F238E27FC236}">
                <a16:creationId xmlns:a16="http://schemas.microsoft.com/office/drawing/2014/main" xmlns="" id="{37D539F5-965F-DB41-9570-B1E4EA5D7C6D}"/>
              </a:ext>
            </a:extLst>
          </p:cNvPr>
          <p:cNvPicPr/>
          <p:nvPr/>
        </p:nvPicPr>
        <p:blipFill>
          <a:blip r:embed="rId2"/>
          <a:stretch>
            <a:fillRect/>
          </a:stretch>
        </p:blipFill>
        <p:spPr>
          <a:xfrm>
            <a:off x="255807" y="736956"/>
            <a:ext cx="6259293" cy="2114074"/>
          </a:xfrm>
          <a:prstGeom prst="rect">
            <a:avLst/>
          </a:prstGeom>
        </p:spPr>
      </p:pic>
      <p:pic>
        <p:nvPicPr>
          <p:cNvPr id="7" name="Picture 2">
            <a:extLst>
              <a:ext uri="{FF2B5EF4-FFF2-40B4-BE49-F238E27FC236}">
                <a16:creationId xmlns:a16="http://schemas.microsoft.com/office/drawing/2014/main" xmlns="" id="{D51DE186-0CFA-634C-BC22-F1A84DEB5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0149" y="973772"/>
            <a:ext cx="2094521" cy="157089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xmlns="" id="{A71919B7-4DC1-AF4F-8DE6-9EB9F7D2C24C}"/>
              </a:ext>
            </a:extLst>
          </p:cNvPr>
          <p:cNvSpPr>
            <a:spLocks noGrp="1"/>
          </p:cNvSpPr>
          <p:nvPr>
            <p:ph type="dt" idx="10"/>
          </p:nvPr>
        </p:nvSpPr>
        <p:spPr/>
        <p:txBody>
          <a:bodyPr/>
          <a:lstStyle/>
          <a:p>
            <a:r>
              <a:rPr lang="en-US"/>
              <a:t>Jan 28-30, 2020</a:t>
            </a:r>
          </a:p>
        </p:txBody>
      </p:sp>
      <p:sp>
        <p:nvSpPr>
          <p:cNvPr id="6" name="Footer Placeholder 5">
            <a:extLst>
              <a:ext uri="{FF2B5EF4-FFF2-40B4-BE49-F238E27FC236}">
                <a16:creationId xmlns:a16="http://schemas.microsoft.com/office/drawing/2014/main" xmlns="" id="{ACAB111D-BAF0-F84F-9063-70619BBC2152}"/>
              </a:ext>
            </a:extLst>
          </p:cNvPr>
          <p:cNvSpPr>
            <a:spLocks noGrp="1"/>
          </p:cNvSpPr>
          <p:nvPr>
            <p:ph type="ftr" idx="11"/>
          </p:nvPr>
        </p:nvSpPr>
        <p:spPr>
          <a:xfrm>
            <a:off x="3931774" y="4788230"/>
            <a:ext cx="2895600" cy="273844"/>
          </a:xfrm>
        </p:spPr>
        <p:txBody>
          <a:bodyPr/>
          <a:lstStyle/>
          <a:p>
            <a:r>
              <a:rPr lang="en-US"/>
              <a:t>AFOSR Review, Albuqueque</a:t>
            </a:r>
            <a:endParaRPr lang="en-US" dirty="0"/>
          </a:p>
        </p:txBody>
      </p:sp>
      <p:sp>
        <p:nvSpPr>
          <p:cNvPr id="8" name="Slide Number Placeholder 7">
            <a:extLst>
              <a:ext uri="{FF2B5EF4-FFF2-40B4-BE49-F238E27FC236}">
                <a16:creationId xmlns:a16="http://schemas.microsoft.com/office/drawing/2014/main" xmlns="" id="{54BB3924-F0EC-9E46-9611-68DE32BBC5C9}"/>
              </a:ext>
            </a:extLst>
          </p:cNvPr>
          <p:cNvSpPr>
            <a:spLocks noGrp="1"/>
          </p:cNvSpPr>
          <p:nvPr>
            <p:ph type="sldNum" idx="12"/>
          </p:nvPr>
        </p:nvSpPr>
        <p:spPr>
          <a:xfrm>
            <a:off x="8472457" y="4792074"/>
            <a:ext cx="548700" cy="393525"/>
          </a:xfrm>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12</a:t>
            </a:fld>
            <a:endParaRPr lang="en" dirty="0"/>
          </a:p>
        </p:txBody>
      </p:sp>
      <p:pic>
        <p:nvPicPr>
          <p:cNvPr id="9" name="Picture 2">
            <a:extLst>
              <a:ext uri="{FF2B5EF4-FFF2-40B4-BE49-F238E27FC236}">
                <a16:creationId xmlns:a16="http://schemas.microsoft.com/office/drawing/2014/main" xmlns="" id="{2F2BE6E0-5982-5E49-8739-EFF4DB10FB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726" b="14431"/>
          <a:stretch/>
        </p:blipFill>
        <p:spPr bwMode="auto">
          <a:xfrm>
            <a:off x="255807" y="2795907"/>
            <a:ext cx="3531040" cy="23602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07D783E1-C199-FA41-932A-A614939B05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5831" y="2884807"/>
            <a:ext cx="2958169" cy="1253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EF468AA7-A3B6-0A40-BE23-3D5D0398206A}"/>
              </a:ext>
            </a:extLst>
          </p:cNvPr>
          <p:cNvPicPr>
            <a:picLocks noChangeAspect="1"/>
          </p:cNvPicPr>
          <p:nvPr/>
        </p:nvPicPr>
        <p:blipFill>
          <a:blip r:embed="rId6"/>
          <a:stretch>
            <a:fillRect/>
          </a:stretch>
        </p:blipFill>
        <p:spPr>
          <a:xfrm>
            <a:off x="3970469" y="2810940"/>
            <a:ext cx="2361008" cy="1522258"/>
          </a:xfrm>
          <a:prstGeom prst="rect">
            <a:avLst/>
          </a:prstGeom>
        </p:spPr>
      </p:pic>
      <p:sp>
        <p:nvSpPr>
          <p:cNvPr id="13" name="TextBox 12">
            <a:extLst>
              <a:ext uri="{FF2B5EF4-FFF2-40B4-BE49-F238E27FC236}">
                <a16:creationId xmlns:a16="http://schemas.microsoft.com/office/drawing/2014/main" xmlns="" id="{D352728B-D5DC-1448-BCC5-4344D45F658F}"/>
              </a:ext>
            </a:extLst>
          </p:cNvPr>
          <p:cNvSpPr txBox="1"/>
          <p:nvPr/>
        </p:nvSpPr>
        <p:spPr>
          <a:xfrm>
            <a:off x="4572000" y="1135129"/>
            <a:ext cx="1401346" cy="523220"/>
          </a:xfrm>
          <a:prstGeom prst="rect">
            <a:avLst/>
          </a:prstGeom>
          <a:noFill/>
        </p:spPr>
        <p:txBody>
          <a:bodyPr wrap="none" rtlCol="0">
            <a:spAutoFit/>
          </a:bodyPr>
          <a:lstStyle/>
          <a:p>
            <a:r>
              <a:rPr lang="en-US" dirty="0"/>
              <a:t>WAM - blue </a:t>
            </a:r>
          </a:p>
          <a:p>
            <a:r>
              <a:rPr lang="en-US" dirty="0"/>
              <a:t>GRACE - black</a:t>
            </a:r>
          </a:p>
        </p:txBody>
      </p:sp>
      <p:sp>
        <p:nvSpPr>
          <p:cNvPr id="14" name="TextBox 13">
            <a:extLst>
              <a:ext uri="{FF2B5EF4-FFF2-40B4-BE49-F238E27FC236}">
                <a16:creationId xmlns:a16="http://schemas.microsoft.com/office/drawing/2014/main" xmlns="" id="{17DA90FC-E06E-5942-9F34-8EDF13BC41FB}"/>
              </a:ext>
            </a:extLst>
          </p:cNvPr>
          <p:cNvSpPr txBox="1"/>
          <p:nvPr/>
        </p:nvSpPr>
        <p:spPr>
          <a:xfrm>
            <a:off x="762000" y="1490302"/>
            <a:ext cx="1685077" cy="307777"/>
          </a:xfrm>
          <a:prstGeom prst="rect">
            <a:avLst/>
          </a:prstGeom>
          <a:noFill/>
        </p:spPr>
        <p:txBody>
          <a:bodyPr wrap="none" rtlCol="0">
            <a:spAutoFit/>
          </a:bodyPr>
          <a:lstStyle/>
          <a:p>
            <a:r>
              <a:rPr lang="en-US" dirty="0"/>
              <a:t>March 16-19, 2015</a:t>
            </a:r>
          </a:p>
        </p:txBody>
      </p:sp>
      <p:sp>
        <p:nvSpPr>
          <p:cNvPr id="15" name="TextBox 14">
            <a:extLst>
              <a:ext uri="{FF2B5EF4-FFF2-40B4-BE49-F238E27FC236}">
                <a16:creationId xmlns:a16="http://schemas.microsoft.com/office/drawing/2014/main" xmlns="" id="{5AAB93F6-BCB3-EA41-BECF-B593DCD5C5C3}"/>
              </a:ext>
            </a:extLst>
          </p:cNvPr>
          <p:cNvSpPr txBox="1"/>
          <p:nvPr/>
        </p:nvSpPr>
        <p:spPr>
          <a:xfrm>
            <a:off x="4152900" y="4381144"/>
            <a:ext cx="2036135" cy="307777"/>
          </a:xfrm>
          <a:prstGeom prst="rect">
            <a:avLst/>
          </a:prstGeom>
          <a:noFill/>
        </p:spPr>
        <p:txBody>
          <a:bodyPr wrap="none" rtlCol="0">
            <a:spAutoFit/>
          </a:bodyPr>
          <a:lstStyle/>
          <a:p>
            <a:r>
              <a:rPr lang="en-US" dirty="0"/>
              <a:t>GUVI O/N</a:t>
            </a:r>
            <a:r>
              <a:rPr lang="en-US" baseline="-25000" dirty="0"/>
              <a:t>2</a:t>
            </a:r>
            <a:r>
              <a:rPr lang="en-US" dirty="0"/>
              <a:t> March 18th</a:t>
            </a:r>
          </a:p>
        </p:txBody>
      </p:sp>
      <p:sp>
        <p:nvSpPr>
          <p:cNvPr id="16" name="TextBox 15">
            <a:extLst>
              <a:ext uri="{FF2B5EF4-FFF2-40B4-BE49-F238E27FC236}">
                <a16:creationId xmlns:a16="http://schemas.microsoft.com/office/drawing/2014/main" xmlns="" id="{A0FEA9AF-6C6F-824C-A0E0-D7D282589A22}"/>
              </a:ext>
            </a:extLst>
          </p:cNvPr>
          <p:cNvSpPr txBox="1"/>
          <p:nvPr/>
        </p:nvSpPr>
        <p:spPr>
          <a:xfrm>
            <a:off x="6350464" y="4206119"/>
            <a:ext cx="2628901" cy="738664"/>
          </a:xfrm>
          <a:prstGeom prst="rect">
            <a:avLst/>
          </a:prstGeom>
          <a:noFill/>
        </p:spPr>
        <p:txBody>
          <a:bodyPr wrap="square" rtlCol="0">
            <a:spAutoFit/>
          </a:bodyPr>
          <a:lstStyle/>
          <a:p>
            <a:pPr algn="ctr"/>
            <a:r>
              <a:rPr lang="en-US" dirty="0"/>
              <a:t>Upwelling leads to increased N</a:t>
            </a:r>
            <a:r>
              <a:rPr lang="en-US" baseline="-25000" dirty="0"/>
              <a:t>2</a:t>
            </a:r>
            <a:r>
              <a:rPr lang="en-US" dirty="0"/>
              <a:t> and faster loss rates at mid and high latitudes</a:t>
            </a:r>
          </a:p>
        </p:txBody>
      </p:sp>
      <p:sp>
        <p:nvSpPr>
          <p:cNvPr id="17" name="TextBox 16">
            <a:extLst>
              <a:ext uri="{FF2B5EF4-FFF2-40B4-BE49-F238E27FC236}">
                <a16:creationId xmlns:a16="http://schemas.microsoft.com/office/drawing/2014/main" xmlns="" id="{89F9B305-0A43-8C42-A5D1-F362A314043F}"/>
              </a:ext>
            </a:extLst>
          </p:cNvPr>
          <p:cNvSpPr txBox="1"/>
          <p:nvPr/>
        </p:nvSpPr>
        <p:spPr>
          <a:xfrm>
            <a:off x="0" y="3194521"/>
            <a:ext cx="423514" cy="523220"/>
          </a:xfrm>
          <a:prstGeom prst="rect">
            <a:avLst/>
          </a:prstGeom>
          <a:noFill/>
        </p:spPr>
        <p:txBody>
          <a:bodyPr wrap="none" rtlCol="0">
            <a:spAutoFit/>
          </a:bodyPr>
          <a:lstStyle/>
          <a:p>
            <a:pPr algn="ctr"/>
            <a:r>
              <a:rPr lang="en-US" dirty="0"/>
              <a:t>00</a:t>
            </a:r>
          </a:p>
          <a:p>
            <a:pPr algn="ctr"/>
            <a:r>
              <a:rPr lang="en-US" dirty="0"/>
              <a:t>UT</a:t>
            </a:r>
          </a:p>
        </p:txBody>
      </p:sp>
      <p:sp>
        <p:nvSpPr>
          <p:cNvPr id="19" name="TextBox 18">
            <a:extLst>
              <a:ext uri="{FF2B5EF4-FFF2-40B4-BE49-F238E27FC236}">
                <a16:creationId xmlns:a16="http://schemas.microsoft.com/office/drawing/2014/main" xmlns="" id="{31289D5F-FFEB-604F-861E-C3046B0DA0CF}"/>
              </a:ext>
            </a:extLst>
          </p:cNvPr>
          <p:cNvSpPr txBox="1"/>
          <p:nvPr/>
        </p:nvSpPr>
        <p:spPr>
          <a:xfrm>
            <a:off x="-34046" y="4203568"/>
            <a:ext cx="423514" cy="523220"/>
          </a:xfrm>
          <a:prstGeom prst="rect">
            <a:avLst/>
          </a:prstGeom>
          <a:noFill/>
        </p:spPr>
        <p:txBody>
          <a:bodyPr wrap="none" rtlCol="0">
            <a:spAutoFit/>
          </a:bodyPr>
          <a:lstStyle/>
          <a:p>
            <a:pPr algn="ctr"/>
            <a:r>
              <a:rPr lang="en-US" dirty="0"/>
              <a:t>12</a:t>
            </a:r>
          </a:p>
          <a:p>
            <a:pPr algn="ctr"/>
            <a:r>
              <a:rPr lang="en-US" dirty="0"/>
              <a:t>UT</a:t>
            </a:r>
          </a:p>
        </p:txBody>
      </p:sp>
      <p:sp>
        <p:nvSpPr>
          <p:cNvPr id="20" name="TextBox 19">
            <a:extLst>
              <a:ext uri="{FF2B5EF4-FFF2-40B4-BE49-F238E27FC236}">
                <a16:creationId xmlns:a16="http://schemas.microsoft.com/office/drawing/2014/main" xmlns="" id="{C3C2DBF8-1AE9-574C-8361-90ED1FD99AA7}"/>
              </a:ext>
            </a:extLst>
          </p:cNvPr>
          <p:cNvSpPr txBox="1"/>
          <p:nvPr/>
        </p:nvSpPr>
        <p:spPr>
          <a:xfrm>
            <a:off x="3720017" y="4170885"/>
            <a:ext cx="423514" cy="523220"/>
          </a:xfrm>
          <a:prstGeom prst="rect">
            <a:avLst/>
          </a:prstGeom>
          <a:noFill/>
        </p:spPr>
        <p:txBody>
          <a:bodyPr wrap="none" rtlCol="0">
            <a:spAutoFit/>
          </a:bodyPr>
          <a:lstStyle/>
          <a:p>
            <a:pPr algn="ctr"/>
            <a:r>
              <a:rPr lang="en-US" dirty="0"/>
              <a:t>18</a:t>
            </a:r>
          </a:p>
          <a:p>
            <a:pPr algn="ctr"/>
            <a:r>
              <a:rPr lang="en-US" dirty="0"/>
              <a:t>UT</a:t>
            </a:r>
          </a:p>
        </p:txBody>
      </p:sp>
      <p:sp>
        <p:nvSpPr>
          <p:cNvPr id="21" name="TextBox 20">
            <a:extLst>
              <a:ext uri="{FF2B5EF4-FFF2-40B4-BE49-F238E27FC236}">
                <a16:creationId xmlns:a16="http://schemas.microsoft.com/office/drawing/2014/main" xmlns="" id="{2CCDAD0C-BD48-E241-98D6-49433EFBC40F}"/>
              </a:ext>
            </a:extLst>
          </p:cNvPr>
          <p:cNvSpPr txBox="1"/>
          <p:nvPr/>
        </p:nvSpPr>
        <p:spPr>
          <a:xfrm>
            <a:off x="3713538" y="3173885"/>
            <a:ext cx="423514" cy="523220"/>
          </a:xfrm>
          <a:prstGeom prst="rect">
            <a:avLst/>
          </a:prstGeom>
          <a:noFill/>
        </p:spPr>
        <p:txBody>
          <a:bodyPr wrap="none" rtlCol="0">
            <a:spAutoFit/>
          </a:bodyPr>
          <a:lstStyle/>
          <a:p>
            <a:pPr algn="ctr"/>
            <a:r>
              <a:rPr lang="en-US" dirty="0"/>
              <a:t>06</a:t>
            </a:r>
          </a:p>
          <a:p>
            <a:pPr algn="ctr"/>
            <a:r>
              <a:rPr lang="en-US" dirty="0"/>
              <a:t>UT</a:t>
            </a:r>
          </a:p>
        </p:txBody>
      </p:sp>
      <p:sp>
        <p:nvSpPr>
          <p:cNvPr id="22" name="TextBox 21">
            <a:extLst>
              <a:ext uri="{FF2B5EF4-FFF2-40B4-BE49-F238E27FC236}">
                <a16:creationId xmlns:a16="http://schemas.microsoft.com/office/drawing/2014/main" xmlns="" id="{FDD3EB35-13E6-3C4E-94C1-A6555D11B0EE}"/>
              </a:ext>
            </a:extLst>
          </p:cNvPr>
          <p:cNvSpPr txBox="1"/>
          <p:nvPr/>
        </p:nvSpPr>
        <p:spPr>
          <a:xfrm>
            <a:off x="1183346" y="2645840"/>
            <a:ext cx="2036135" cy="307777"/>
          </a:xfrm>
          <a:prstGeom prst="rect">
            <a:avLst/>
          </a:prstGeom>
          <a:noFill/>
        </p:spPr>
        <p:txBody>
          <a:bodyPr wrap="none" rtlCol="0">
            <a:spAutoFit/>
          </a:bodyPr>
          <a:lstStyle/>
          <a:p>
            <a:r>
              <a:rPr lang="en-US" dirty="0"/>
              <a:t>WAM O/N</a:t>
            </a:r>
            <a:r>
              <a:rPr lang="en-US" baseline="-25000" dirty="0"/>
              <a:t>2</a:t>
            </a:r>
            <a:r>
              <a:rPr lang="en-US" dirty="0"/>
              <a:t> March 18th</a:t>
            </a:r>
          </a:p>
        </p:txBody>
      </p:sp>
      <p:sp>
        <p:nvSpPr>
          <p:cNvPr id="23" name="TextBox 22">
            <a:extLst>
              <a:ext uri="{FF2B5EF4-FFF2-40B4-BE49-F238E27FC236}">
                <a16:creationId xmlns:a16="http://schemas.microsoft.com/office/drawing/2014/main" xmlns="" id="{7B36D9F3-70D8-6843-BC8F-A3701625EB3C}"/>
              </a:ext>
            </a:extLst>
          </p:cNvPr>
          <p:cNvSpPr txBox="1"/>
          <p:nvPr/>
        </p:nvSpPr>
        <p:spPr>
          <a:xfrm>
            <a:off x="7581900" y="2902817"/>
            <a:ext cx="1168910" cy="307777"/>
          </a:xfrm>
          <a:prstGeom prst="rect">
            <a:avLst/>
          </a:prstGeom>
          <a:noFill/>
        </p:spPr>
        <p:txBody>
          <a:bodyPr wrap="none" rtlCol="0">
            <a:spAutoFit/>
          </a:bodyPr>
          <a:lstStyle/>
          <a:p>
            <a:r>
              <a:rPr lang="en-US" dirty="0" err="1"/>
              <a:t>Mohe</a:t>
            </a:r>
            <a:r>
              <a:rPr lang="en-US" dirty="0"/>
              <a:t> NmF2</a:t>
            </a:r>
          </a:p>
        </p:txBody>
      </p:sp>
    </p:spTree>
    <p:extLst>
      <p:ext uri="{BB962C8B-B14F-4D97-AF65-F5344CB8AC3E}">
        <p14:creationId xmlns:p14="http://schemas.microsoft.com/office/powerpoint/2010/main" val="3162643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63F455-F03B-C041-B589-4F1FED9AD630}"/>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xmlns="" id="{528F5808-16EE-894B-9C05-2CEF83036475}"/>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13</a:t>
            </a:fld>
            <a:endParaRPr lang="en"/>
          </a:p>
        </p:txBody>
      </p:sp>
      <p:pic>
        <p:nvPicPr>
          <p:cNvPr id="7" name="Picture 6">
            <a:extLst>
              <a:ext uri="{FF2B5EF4-FFF2-40B4-BE49-F238E27FC236}">
                <a16:creationId xmlns:a16="http://schemas.microsoft.com/office/drawing/2014/main" xmlns="" id="{EC1818F0-CE21-D540-A8BC-437902DC5538}"/>
              </a:ext>
            </a:extLst>
          </p:cNvPr>
          <p:cNvPicPr>
            <a:picLocks noChangeAspect="1"/>
          </p:cNvPicPr>
          <p:nvPr/>
        </p:nvPicPr>
        <p:blipFill rotWithShape="1">
          <a:blip r:embed="rId2"/>
          <a:srcRect l="11429" t="-847" r="13228" b="847"/>
          <a:stretch/>
        </p:blipFill>
        <p:spPr>
          <a:xfrm>
            <a:off x="587829" y="0"/>
            <a:ext cx="3875314" cy="5143500"/>
          </a:xfrm>
          <a:prstGeom prst="rect">
            <a:avLst/>
          </a:prstGeom>
        </p:spPr>
      </p:pic>
      <p:pic>
        <p:nvPicPr>
          <p:cNvPr id="9" name="Picture 8">
            <a:extLst>
              <a:ext uri="{FF2B5EF4-FFF2-40B4-BE49-F238E27FC236}">
                <a16:creationId xmlns:a16="http://schemas.microsoft.com/office/drawing/2014/main" xmlns="" id="{0D191772-5FD8-AE40-AD43-DEC34C72B0AC}"/>
              </a:ext>
            </a:extLst>
          </p:cNvPr>
          <p:cNvPicPr>
            <a:picLocks noChangeAspect="1"/>
          </p:cNvPicPr>
          <p:nvPr/>
        </p:nvPicPr>
        <p:blipFill rotWithShape="1">
          <a:blip r:embed="rId3"/>
          <a:srcRect l="11111" r="11111"/>
          <a:stretch/>
        </p:blipFill>
        <p:spPr>
          <a:xfrm>
            <a:off x="4831800" y="0"/>
            <a:ext cx="4000500" cy="5143500"/>
          </a:xfrm>
          <a:prstGeom prst="rect">
            <a:avLst/>
          </a:prstGeom>
        </p:spPr>
      </p:pic>
    </p:spTree>
    <p:extLst>
      <p:ext uri="{BB962C8B-B14F-4D97-AF65-F5344CB8AC3E}">
        <p14:creationId xmlns:p14="http://schemas.microsoft.com/office/powerpoint/2010/main" val="2329825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8BB66A06-3D65-794A-A732-0188FF5537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1995" y="1415972"/>
            <a:ext cx="2412879" cy="160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6708" y="13126"/>
            <a:ext cx="6387648" cy="916623"/>
          </a:xfrm>
        </p:spPr>
        <p:txBody>
          <a:bodyPr>
            <a:noAutofit/>
          </a:bodyPr>
          <a:lstStyle/>
          <a:p>
            <a:pPr algn="ctr"/>
            <a:r>
              <a:rPr lang="en-US" sz="2400" dirty="0"/>
              <a:t>   Ionosphere-Plasmasphere-Electrodynamics</a:t>
            </a:r>
            <a:br>
              <a:rPr lang="en-US" sz="2400" dirty="0"/>
            </a:br>
            <a:r>
              <a:rPr lang="en-US" sz="2400" dirty="0"/>
              <a:t>Component</a:t>
            </a:r>
          </a:p>
        </p:txBody>
      </p:sp>
      <p:sp>
        <p:nvSpPr>
          <p:cNvPr id="3" name="Content Placeholder 2"/>
          <p:cNvSpPr>
            <a:spLocks noGrp="1"/>
          </p:cNvSpPr>
          <p:nvPr>
            <p:ph idx="1"/>
          </p:nvPr>
        </p:nvSpPr>
        <p:spPr>
          <a:xfrm>
            <a:off x="-31453" y="818576"/>
            <a:ext cx="6857379" cy="4686300"/>
          </a:xfrm>
        </p:spPr>
        <p:txBody>
          <a:bodyPr>
            <a:noAutofit/>
          </a:bodyPr>
          <a:lstStyle/>
          <a:p>
            <a:pPr>
              <a:buFont typeface="Arial" panose="020B0604020202020204" pitchFamily="34" charset="0"/>
              <a:buChar char="•"/>
            </a:pPr>
            <a:r>
              <a:rPr lang="en-US" sz="1600" dirty="0">
                <a:solidFill>
                  <a:schemeClr val="tx1"/>
                </a:solidFill>
              </a:rPr>
              <a:t>Based on FLIP flux-tube model, Phil Richards (GMU), validated for &gt; 20 years</a:t>
            </a:r>
            <a:endParaRPr lang="en-US" sz="1600" baseline="30000" dirty="0">
              <a:solidFill>
                <a:schemeClr val="tx1"/>
              </a:solidFill>
            </a:endParaRPr>
          </a:p>
          <a:p>
            <a:pPr lvl="1">
              <a:lnSpc>
                <a:spcPct val="100000"/>
              </a:lnSpc>
              <a:spcBef>
                <a:spcPts val="0"/>
              </a:spcBef>
              <a:buFont typeface="Arial" panose="020B0604020202020204" pitchFamily="34" charset="0"/>
              <a:buChar char="•"/>
            </a:pPr>
            <a:r>
              <a:rPr lang="en-US" sz="1200" dirty="0">
                <a:solidFill>
                  <a:schemeClr val="tx1"/>
                </a:solidFill>
                <a:ea typeface="ＭＳ Ｐゴシック" pitchFamily="-111" charset="-128"/>
                <a:cs typeface="ＭＳ Ｐゴシック" pitchFamily="-111" charset="-128"/>
              </a:rPr>
              <a:t>Solves for ion species (O</a:t>
            </a:r>
            <a:r>
              <a:rPr lang="en-US" sz="1200" baseline="30000" dirty="0">
                <a:solidFill>
                  <a:schemeClr val="tx1"/>
                </a:solidFill>
                <a:ea typeface="ＭＳ Ｐゴシック" pitchFamily="-111" charset="-128"/>
                <a:cs typeface="ＭＳ Ｐゴシック" pitchFamily="-111" charset="-128"/>
              </a:rPr>
              <a:t>+</a:t>
            </a:r>
            <a:r>
              <a:rPr lang="en-US" sz="1200" dirty="0">
                <a:solidFill>
                  <a:schemeClr val="tx1"/>
                </a:solidFill>
                <a:ea typeface="ＭＳ Ｐゴシック" pitchFamily="-111" charset="-128"/>
                <a:cs typeface="ＭＳ Ｐゴシック" pitchFamily="-111" charset="-128"/>
              </a:rPr>
              <a:t>, H</a:t>
            </a:r>
            <a:r>
              <a:rPr lang="en-US" sz="1200" baseline="30000" dirty="0">
                <a:solidFill>
                  <a:schemeClr val="tx1"/>
                </a:solidFill>
                <a:ea typeface="ＭＳ Ｐゴシック" pitchFamily="-111" charset="-128"/>
                <a:cs typeface="ＭＳ Ｐゴシック" pitchFamily="-111" charset="-128"/>
              </a:rPr>
              <a:t>+</a:t>
            </a:r>
            <a:r>
              <a:rPr lang="en-US" sz="1200" dirty="0">
                <a:solidFill>
                  <a:schemeClr val="tx1"/>
                </a:solidFill>
                <a:ea typeface="ＭＳ Ｐゴシック" pitchFamily="-111" charset="-128"/>
                <a:cs typeface="ＭＳ Ｐゴシック" pitchFamily="-111" charset="-128"/>
              </a:rPr>
              <a:t>, He</a:t>
            </a:r>
            <a:r>
              <a:rPr lang="en-US" sz="1200" baseline="30000" dirty="0">
                <a:solidFill>
                  <a:schemeClr val="tx1"/>
                </a:solidFill>
                <a:ea typeface="ＭＳ Ｐゴシック" pitchFamily="-111" charset="-128"/>
                <a:cs typeface="ＭＳ Ｐゴシック" pitchFamily="-111" charset="-128"/>
              </a:rPr>
              <a:t>+</a:t>
            </a:r>
            <a:r>
              <a:rPr lang="en-US" sz="1200" dirty="0">
                <a:solidFill>
                  <a:schemeClr val="tx1"/>
                </a:solidFill>
                <a:ea typeface="ＭＳ Ｐゴシック" pitchFamily="-111" charset="-128"/>
                <a:cs typeface="ＭＳ Ｐゴシック" pitchFamily="-111" charset="-128"/>
              </a:rPr>
              <a:t>, NO</a:t>
            </a:r>
            <a:r>
              <a:rPr lang="en-US" sz="1200" baseline="30000" dirty="0">
                <a:solidFill>
                  <a:schemeClr val="tx1"/>
                </a:solidFill>
                <a:ea typeface="ＭＳ Ｐゴシック" pitchFamily="-111" charset="-128"/>
                <a:cs typeface="ＭＳ Ｐゴシック" pitchFamily="-111" charset="-128"/>
              </a:rPr>
              <a:t>+</a:t>
            </a:r>
            <a:r>
              <a:rPr lang="en-US" sz="1200" dirty="0">
                <a:solidFill>
                  <a:schemeClr val="tx1"/>
                </a:solidFill>
                <a:ea typeface="ＭＳ Ｐゴシック" pitchFamily="-111" charset="-128"/>
                <a:cs typeface="ＭＳ Ｐゴシック" pitchFamily="-111" charset="-128"/>
              </a:rPr>
              <a:t>, N</a:t>
            </a:r>
            <a:r>
              <a:rPr lang="en-US" sz="1200" baseline="-25000" dirty="0">
                <a:solidFill>
                  <a:schemeClr val="tx1"/>
                </a:solidFill>
                <a:ea typeface="ＭＳ Ｐゴシック" pitchFamily="-111" charset="-128"/>
                <a:cs typeface="ＭＳ Ｐゴシック" pitchFamily="-111" charset="-128"/>
              </a:rPr>
              <a:t>2</a:t>
            </a:r>
            <a:r>
              <a:rPr lang="en-US" sz="1200" baseline="30000" dirty="0">
                <a:solidFill>
                  <a:schemeClr val="tx1"/>
                </a:solidFill>
                <a:ea typeface="ＭＳ Ｐゴシック" pitchFamily="-111" charset="-128"/>
                <a:cs typeface="ＭＳ Ｐゴシック" pitchFamily="-111" charset="-128"/>
              </a:rPr>
              <a:t>+</a:t>
            </a:r>
            <a:r>
              <a:rPr lang="en-US" sz="1200" dirty="0">
                <a:solidFill>
                  <a:schemeClr val="tx1"/>
                </a:solidFill>
                <a:ea typeface="ＭＳ Ｐゴシック" pitchFamily="-111" charset="-128"/>
                <a:cs typeface="ＭＳ Ｐゴシック" pitchFamily="-111" charset="-128"/>
              </a:rPr>
              <a:t>, O</a:t>
            </a:r>
            <a:r>
              <a:rPr lang="en-US" sz="1200" baseline="-25000" dirty="0">
                <a:solidFill>
                  <a:schemeClr val="tx1"/>
                </a:solidFill>
                <a:ea typeface="ＭＳ Ｐゴシック" pitchFamily="-111" charset="-128"/>
                <a:cs typeface="ＭＳ Ｐゴシック" pitchFamily="-111" charset="-128"/>
              </a:rPr>
              <a:t>2</a:t>
            </a:r>
            <a:r>
              <a:rPr lang="en-US" sz="1200" baseline="30000" dirty="0">
                <a:solidFill>
                  <a:schemeClr val="tx1"/>
                </a:solidFill>
                <a:ea typeface="ＭＳ Ｐゴシック" pitchFamily="-111" charset="-128"/>
                <a:cs typeface="ＭＳ Ｐゴシック" pitchFamily="-111" charset="-128"/>
              </a:rPr>
              <a:t>+</a:t>
            </a:r>
            <a:r>
              <a:rPr lang="en-US" sz="1200" dirty="0">
                <a:solidFill>
                  <a:schemeClr val="tx1"/>
                </a:solidFill>
                <a:ea typeface="ＭＳ Ｐゴシック" pitchFamily="-111" charset="-128"/>
                <a:cs typeface="ＭＳ Ｐゴシック" pitchFamily="-111" charset="-128"/>
              </a:rPr>
              <a:t>, N</a:t>
            </a:r>
            <a:r>
              <a:rPr lang="en-US" sz="1200" baseline="30000" dirty="0">
                <a:solidFill>
                  <a:schemeClr val="tx1"/>
                </a:solidFill>
                <a:ea typeface="ＭＳ Ｐゴシック" pitchFamily="-111" charset="-128"/>
                <a:cs typeface="ＭＳ Ｐゴシック" pitchFamily="-111" charset="-128"/>
              </a:rPr>
              <a:t>+</a:t>
            </a:r>
            <a:r>
              <a:rPr lang="en-US" sz="1200" dirty="0">
                <a:solidFill>
                  <a:schemeClr val="tx1"/>
                </a:solidFill>
                <a:ea typeface="ＭＳ Ｐゴシック" pitchFamily="-111" charset="-128"/>
                <a:cs typeface="ＭＳ Ｐゴシック" pitchFamily="-111" charset="-128"/>
              </a:rPr>
              <a:t>), electron and ion temperature</a:t>
            </a:r>
            <a:endParaRPr lang="en-US" sz="1200" dirty="0">
              <a:solidFill>
                <a:schemeClr val="tx1"/>
              </a:solidFill>
            </a:endParaRPr>
          </a:p>
          <a:p>
            <a:pPr lvl="1">
              <a:lnSpc>
                <a:spcPct val="100000"/>
              </a:lnSpc>
              <a:spcBef>
                <a:spcPts val="0"/>
              </a:spcBef>
              <a:buFont typeface="Arial" panose="020B0604020202020204" pitchFamily="34" charset="0"/>
              <a:buChar char="•"/>
            </a:pPr>
            <a:r>
              <a:rPr lang="en-US" sz="1200" dirty="0">
                <a:solidFill>
                  <a:schemeClr val="tx1"/>
                </a:solidFill>
              </a:rPr>
              <a:t>Solve for photoelectron production, transport, and loss – source of secondary ionization, plasma heating, conjugate effects</a:t>
            </a:r>
          </a:p>
          <a:p>
            <a:pPr lvl="1">
              <a:lnSpc>
                <a:spcPct val="100000"/>
              </a:lnSpc>
              <a:spcBef>
                <a:spcPts val="0"/>
              </a:spcBef>
              <a:buFont typeface="Arial" panose="020B0604020202020204" pitchFamily="34" charset="0"/>
              <a:buChar char="•"/>
            </a:pPr>
            <a:r>
              <a:rPr lang="en-US" sz="1200" dirty="0">
                <a:solidFill>
                  <a:schemeClr val="tx1"/>
                </a:solidFill>
              </a:rPr>
              <a:t>Comprehensive photochemistry</a:t>
            </a:r>
          </a:p>
          <a:p>
            <a:pPr lvl="1">
              <a:lnSpc>
                <a:spcPct val="100000"/>
              </a:lnSpc>
              <a:spcBef>
                <a:spcPts val="0"/>
              </a:spcBef>
              <a:buFont typeface="Arial" panose="020B0604020202020204" pitchFamily="34" charset="0"/>
              <a:buChar char="•"/>
            </a:pPr>
            <a:r>
              <a:rPr lang="en-US" sz="1200" dirty="0">
                <a:solidFill>
                  <a:schemeClr val="tx1"/>
                </a:solidFill>
              </a:rPr>
              <a:t>Stable flux-preserving numerical scheme</a:t>
            </a:r>
          </a:p>
          <a:p>
            <a:pPr lvl="1">
              <a:lnSpc>
                <a:spcPct val="100000"/>
              </a:lnSpc>
              <a:spcBef>
                <a:spcPts val="0"/>
              </a:spcBef>
              <a:buFont typeface="Arial" panose="020B0604020202020204" pitchFamily="34" charset="0"/>
              <a:buChar char="•"/>
            </a:pPr>
            <a:r>
              <a:rPr lang="en-US" sz="1200" dirty="0">
                <a:solidFill>
                  <a:schemeClr val="tx1"/>
                </a:solidFill>
              </a:rPr>
              <a:t>Comprehensive neutral gas heating rates – when fed back to WAM</a:t>
            </a:r>
          </a:p>
          <a:p>
            <a:pPr>
              <a:buFont typeface="Arial" panose="020B0604020202020204" pitchFamily="34" charset="0"/>
              <a:buChar char="•"/>
            </a:pPr>
            <a:r>
              <a:rPr lang="en-US" sz="1600" dirty="0">
                <a:solidFill>
                  <a:schemeClr val="tx1"/>
                </a:solidFill>
              </a:rPr>
              <a:t>Global Ionosphere-Plasmasphere-Electrodynamics configuration</a:t>
            </a:r>
          </a:p>
          <a:p>
            <a:pPr lvl="1">
              <a:spcBef>
                <a:spcPts val="0"/>
              </a:spcBef>
              <a:buFont typeface="Arial" panose="020B0604020202020204" pitchFamily="34" charset="0"/>
              <a:buChar char="•"/>
            </a:pPr>
            <a:r>
              <a:rPr lang="en-US" sz="1200" dirty="0">
                <a:solidFill>
                  <a:schemeClr val="tx1"/>
                </a:solidFill>
              </a:rPr>
              <a:t>Global seamless distribution of flux-tubes (see grid)</a:t>
            </a:r>
          </a:p>
          <a:p>
            <a:pPr lvl="1">
              <a:spcBef>
                <a:spcPts val="0"/>
              </a:spcBef>
              <a:buFont typeface="Arial" panose="020B0604020202020204" pitchFamily="34" charset="0"/>
              <a:buChar char="•"/>
            </a:pPr>
            <a:r>
              <a:rPr lang="en-US" sz="1200" dirty="0">
                <a:solidFill>
                  <a:schemeClr val="tx1"/>
                </a:solidFill>
              </a:rPr>
              <a:t>Perpendicular semi-</a:t>
            </a:r>
            <a:r>
              <a:rPr lang="en-US" sz="1200" dirty="0" err="1">
                <a:solidFill>
                  <a:schemeClr val="tx1"/>
                </a:solidFill>
              </a:rPr>
              <a:t>Lagrangian</a:t>
            </a:r>
            <a:r>
              <a:rPr lang="en-US" sz="1200" dirty="0">
                <a:solidFill>
                  <a:schemeClr val="tx1"/>
                </a:solidFill>
              </a:rPr>
              <a:t> </a:t>
            </a:r>
            <a:r>
              <a:rPr lang="en-US" sz="1200" dirty="0" err="1">
                <a:solidFill>
                  <a:schemeClr val="tx1"/>
                </a:solidFill>
              </a:rPr>
              <a:t>ExB</a:t>
            </a:r>
            <a:r>
              <a:rPr lang="en-US" sz="1200" dirty="0">
                <a:solidFill>
                  <a:schemeClr val="tx1"/>
                </a:solidFill>
              </a:rPr>
              <a:t> transport</a:t>
            </a:r>
          </a:p>
          <a:p>
            <a:pPr lvl="1">
              <a:spcBef>
                <a:spcPts val="0"/>
              </a:spcBef>
              <a:buFont typeface="Arial" panose="020B0604020202020204" pitchFamily="34" charset="0"/>
              <a:buChar char="•"/>
            </a:pPr>
            <a:r>
              <a:rPr lang="en-US" sz="1200" dirty="0">
                <a:solidFill>
                  <a:schemeClr val="tx1"/>
                </a:solidFill>
              </a:rPr>
              <a:t>Flexible resolution to match WAM T62</a:t>
            </a:r>
          </a:p>
          <a:p>
            <a:pPr lvl="1">
              <a:spcBef>
                <a:spcPts val="0"/>
              </a:spcBef>
              <a:buFont typeface="Arial" panose="020B0604020202020204" pitchFamily="34" charset="0"/>
              <a:buChar char="•"/>
            </a:pPr>
            <a:r>
              <a:rPr lang="en-US" sz="1200" dirty="0">
                <a:solidFill>
                  <a:schemeClr val="tx1"/>
                </a:solidFill>
                <a:ea typeface="ＭＳ Ｐゴシック" pitchFamily="-111" charset="-128"/>
                <a:cs typeface="ＭＳ Ｐゴシック" pitchFamily="-111" charset="-128"/>
              </a:rPr>
              <a:t>International Geomagnetic Reference Atmosphere and APEX coordinate system</a:t>
            </a:r>
          </a:p>
          <a:p>
            <a:pPr lvl="1">
              <a:spcBef>
                <a:spcPts val="0"/>
              </a:spcBef>
              <a:buFont typeface="Arial" panose="020B0604020202020204" pitchFamily="34" charset="0"/>
              <a:buChar char="•"/>
            </a:pPr>
            <a:r>
              <a:rPr lang="en-US" sz="1200" dirty="0">
                <a:solidFill>
                  <a:schemeClr val="tx1"/>
                </a:solidFill>
                <a:ea typeface="ＭＳ Ｐゴシック" pitchFamily="-111" charset="-128"/>
                <a:cs typeface="ＭＳ Ｐゴシック" pitchFamily="-111" charset="-128"/>
              </a:rPr>
              <a:t>Variable time-dependent polar cap boundary for plasma outflow and refilling</a:t>
            </a:r>
            <a:endParaRPr lang="en-US" sz="1200" dirty="0">
              <a:solidFill>
                <a:schemeClr val="tx1"/>
              </a:solidFill>
            </a:endParaRPr>
          </a:p>
          <a:p>
            <a:pPr>
              <a:buFont typeface="Arial" panose="020B0604020202020204" pitchFamily="34" charset="0"/>
              <a:buChar char="•"/>
            </a:pPr>
            <a:r>
              <a:rPr lang="en-US" sz="1600" dirty="0">
                <a:solidFill>
                  <a:schemeClr val="tx1"/>
                </a:solidFill>
              </a:rPr>
              <a:t>Self-consistent global dynamo electrodynamics, Richmond/</a:t>
            </a:r>
            <a:r>
              <a:rPr lang="en-US" sz="1600" dirty="0" err="1">
                <a:solidFill>
                  <a:schemeClr val="tx1"/>
                </a:solidFill>
              </a:rPr>
              <a:t>Maute</a:t>
            </a:r>
            <a:endParaRPr lang="en-US" sz="1600" dirty="0">
              <a:solidFill>
                <a:schemeClr val="tx1"/>
              </a:solidFill>
            </a:endParaRPr>
          </a:p>
          <a:p>
            <a:pPr>
              <a:buFont typeface="Arial" panose="020B0604020202020204" pitchFamily="34" charset="0"/>
              <a:buChar char="•"/>
            </a:pPr>
            <a:r>
              <a:rPr lang="en-US" sz="1600" dirty="0">
                <a:solidFill>
                  <a:schemeClr val="tx1"/>
                </a:solidFill>
              </a:rPr>
              <a:t>ESMF 3-D re-gridding: information exchange between WAM and IPE </a:t>
            </a:r>
          </a:p>
          <a:p>
            <a:pPr>
              <a:buFont typeface="Arial" panose="020B0604020202020204" pitchFamily="34" charset="0"/>
              <a:buChar char="•"/>
            </a:pPr>
            <a:r>
              <a:rPr lang="en-US" sz="1600" dirty="0">
                <a:solidFill>
                  <a:schemeClr val="tx1"/>
                </a:solidFill>
              </a:rPr>
              <a:t>MPI parallel processing</a:t>
            </a:r>
          </a:p>
        </p:txBody>
      </p:sp>
      <p:sp>
        <p:nvSpPr>
          <p:cNvPr id="4" name="Date Placeholder 3"/>
          <p:cNvSpPr>
            <a:spLocks noGrp="1"/>
          </p:cNvSpPr>
          <p:nvPr>
            <p:ph type="dt" sz="half" idx="10"/>
          </p:nvPr>
        </p:nvSpPr>
        <p:spPr/>
        <p:txBody>
          <a:bodyPr/>
          <a:lstStyle/>
          <a:p>
            <a:r>
              <a:rPr lang="en-US"/>
              <a:t>Jan 28-30, 2020</a:t>
            </a:r>
            <a:endParaRPr lang="en-US" dirty="0"/>
          </a:p>
        </p:txBody>
      </p:sp>
      <p:sp>
        <p:nvSpPr>
          <p:cNvPr id="5" name="Footer Placeholder 4"/>
          <p:cNvSpPr>
            <a:spLocks noGrp="1"/>
          </p:cNvSpPr>
          <p:nvPr>
            <p:ph type="ftr" sz="quarter" idx="11"/>
          </p:nvPr>
        </p:nvSpPr>
        <p:spPr/>
        <p:txBody>
          <a:bodyPr/>
          <a:lstStyle/>
          <a:p>
            <a:r>
              <a:rPr lang="en-US"/>
              <a:t>AFOSR Review, Albuqueque</a:t>
            </a:r>
            <a:endParaRPr lang="en-US" dirty="0"/>
          </a:p>
        </p:txBody>
      </p:sp>
      <p:sp>
        <p:nvSpPr>
          <p:cNvPr id="7" name="Slide Number Placeholder 6"/>
          <p:cNvSpPr>
            <a:spLocks noGrp="1"/>
          </p:cNvSpPr>
          <p:nvPr>
            <p:ph type="sldNum" sz="quarter" idx="12"/>
          </p:nvPr>
        </p:nvSpPr>
        <p:spPr/>
        <p:txBody>
          <a:bodyPr/>
          <a:lstStyle/>
          <a:p>
            <a:fld id="{99380125-EA82-4EB5-8181-3441C5DFB8A9}" type="slidenum">
              <a:rPr lang="en-US" smtClean="0"/>
              <a:pPr/>
              <a:t>14</a:t>
            </a:fld>
            <a:endParaRPr lang="en-US" dirty="0"/>
          </a:p>
        </p:txBody>
      </p:sp>
      <p:grpSp>
        <p:nvGrpSpPr>
          <p:cNvPr id="8" name="Group 2">
            <a:extLst>
              <a:ext uri="{FF2B5EF4-FFF2-40B4-BE49-F238E27FC236}">
                <a16:creationId xmlns:a16="http://schemas.microsoft.com/office/drawing/2014/main" xmlns="" id="{E371B668-92B0-8D4F-A539-8C5C69565473}"/>
              </a:ext>
            </a:extLst>
          </p:cNvPr>
          <p:cNvGrpSpPr>
            <a:grpSpLocks/>
          </p:cNvGrpSpPr>
          <p:nvPr/>
        </p:nvGrpSpPr>
        <p:grpSpPr bwMode="auto">
          <a:xfrm>
            <a:off x="6991813" y="2888165"/>
            <a:ext cx="2017493" cy="2179361"/>
            <a:chOff x="3152" y="2081"/>
            <a:chExt cx="2437" cy="2222"/>
          </a:xfrm>
        </p:grpSpPr>
        <p:pic>
          <p:nvPicPr>
            <p:cNvPr id="9" name="Picture 3">
              <a:extLst>
                <a:ext uri="{FF2B5EF4-FFF2-40B4-BE49-F238E27FC236}">
                  <a16:creationId xmlns:a16="http://schemas.microsoft.com/office/drawing/2014/main" xmlns="" id="{E2C340C0-5C6B-FA4D-8B09-EF8F7448A9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 y="2081"/>
              <a:ext cx="2437" cy="2222"/>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10" name="Text Box 4">
              <a:extLst>
                <a:ext uri="{FF2B5EF4-FFF2-40B4-BE49-F238E27FC236}">
                  <a16:creationId xmlns:a16="http://schemas.microsoft.com/office/drawing/2014/main" xmlns="" id="{FA7A61DE-11EA-AE49-9A89-3ABA5263FEC6}"/>
                </a:ext>
              </a:extLst>
            </p:cNvPr>
            <p:cNvSpPr txBox="1">
              <a:spLocks noChangeArrowheads="1"/>
            </p:cNvSpPr>
            <p:nvPr/>
          </p:nvSpPr>
          <p:spPr bwMode="auto">
            <a:xfrm>
              <a:off x="4913" y="2276"/>
              <a:ext cx="242" cy="327"/>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kumimoji="0" lang="en-US" altLang="zh-TW" sz="2800" b="1" i="1">
                  <a:solidFill>
                    <a:schemeClr val="hlink"/>
                  </a:solidFill>
                </a:rPr>
                <a:t>q</a:t>
              </a:r>
              <a:endParaRPr kumimoji="0" lang="en-US" altLang="zh-TW" sz="2400">
                <a:solidFill>
                  <a:schemeClr val="hlink"/>
                </a:solidFill>
                <a:latin typeface="Times New Roman" charset="0"/>
              </a:endParaRPr>
            </a:p>
          </p:txBody>
        </p:sp>
        <p:sp>
          <p:nvSpPr>
            <p:cNvPr id="11" name="Arc 5">
              <a:extLst>
                <a:ext uri="{FF2B5EF4-FFF2-40B4-BE49-F238E27FC236}">
                  <a16:creationId xmlns:a16="http://schemas.microsoft.com/office/drawing/2014/main" xmlns="" id="{470D10CA-90BC-6C40-A812-DA58908284CF}"/>
                </a:ext>
              </a:extLst>
            </p:cNvPr>
            <p:cNvSpPr>
              <a:spLocks/>
            </p:cNvSpPr>
            <p:nvPr/>
          </p:nvSpPr>
          <p:spPr bwMode="auto">
            <a:xfrm rot="-1917226">
              <a:off x="4815" y="2544"/>
              <a:ext cx="519" cy="308"/>
            </a:xfrm>
            <a:custGeom>
              <a:avLst/>
              <a:gdLst>
                <a:gd name="G0" fmla="+- 0 0 0"/>
                <a:gd name="G1" fmla="+- 21487 0 0"/>
                <a:gd name="G2" fmla="+- 21600 0 0"/>
                <a:gd name="T0" fmla="*/ 2197 w 21600"/>
                <a:gd name="T1" fmla="*/ 0 h 21487"/>
                <a:gd name="T2" fmla="*/ 21600 w 21600"/>
                <a:gd name="T3" fmla="*/ 21487 h 21487"/>
                <a:gd name="T4" fmla="*/ 0 w 21600"/>
                <a:gd name="T5" fmla="*/ 21487 h 21487"/>
              </a:gdLst>
              <a:ahLst/>
              <a:cxnLst>
                <a:cxn ang="0">
                  <a:pos x="T0" y="T1"/>
                </a:cxn>
                <a:cxn ang="0">
                  <a:pos x="T2" y="T3"/>
                </a:cxn>
                <a:cxn ang="0">
                  <a:pos x="T4" y="T5"/>
                </a:cxn>
              </a:cxnLst>
              <a:rect l="0" t="0" r="r" b="b"/>
              <a:pathLst>
                <a:path w="21600" h="21487" fill="none" extrusionOk="0">
                  <a:moveTo>
                    <a:pt x="2197" y="-1"/>
                  </a:moveTo>
                  <a:cubicBezTo>
                    <a:pt x="13218" y="1125"/>
                    <a:pt x="21600" y="10408"/>
                    <a:pt x="21600" y="21487"/>
                  </a:cubicBezTo>
                </a:path>
                <a:path w="21600" h="21487" stroke="0" extrusionOk="0">
                  <a:moveTo>
                    <a:pt x="2197" y="-1"/>
                  </a:moveTo>
                  <a:cubicBezTo>
                    <a:pt x="13218" y="1125"/>
                    <a:pt x="21600" y="10408"/>
                    <a:pt x="21600" y="21487"/>
                  </a:cubicBezTo>
                  <a:lnTo>
                    <a:pt x="0" y="21487"/>
                  </a:lnTo>
                  <a:close/>
                </a:path>
              </a:pathLst>
            </a:custGeom>
            <a:noFill/>
            <a:ln w="28575">
              <a:solidFill>
                <a:schemeClr val="hlink"/>
              </a:solidFill>
              <a:round/>
              <a:headEnd type="triangle" w="med" len="med"/>
              <a:tailEnd type="triangle" w="med" len="med"/>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Text Box 6">
              <a:extLst>
                <a:ext uri="{FF2B5EF4-FFF2-40B4-BE49-F238E27FC236}">
                  <a16:creationId xmlns:a16="http://schemas.microsoft.com/office/drawing/2014/main" xmlns="" id="{7C7A9F89-C4A1-8341-8994-10A6A7D89C20}"/>
                </a:ext>
              </a:extLst>
            </p:cNvPr>
            <p:cNvSpPr txBox="1">
              <a:spLocks noChangeArrowheads="1"/>
            </p:cNvSpPr>
            <p:nvPr/>
          </p:nvSpPr>
          <p:spPr bwMode="auto">
            <a:xfrm>
              <a:off x="3470" y="2931"/>
              <a:ext cx="251" cy="327"/>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kumimoji="0" lang="en-US" altLang="zh-TW" sz="2800" b="1" i="1">
                  <a:solidFill>
                    <a:schemeClr val="hlink"/>
                  </a:solidFill>
                </a:rPr>
                <a:t>p</a:t>
              </a:r>
              <a:endParaRPr kumimoji="0" lang="en-US" altLang="zh-TW" sz="2400">
                <a:solidFill>
                  <a:schemeClr val="hlink"/>
                </a:solidFill>
                <a:latin typeface="Times New Roman" charset="0"/>
              </a:endParaRPr>
            </a:p>
          </p:txBody>
        </p:sp>
        <p:sp>
          <p:nvSpPr>
            <p:cNvPr id="13" name="Line 7">
              <a:extLst>
                <a:ext uri="{FF2B5EF4-FFF2-40B4-BE49-F238E27FC236}">
                  <a16:creationId xmlns:a16="http://schemas.microsoft.com/office/drawing/2014/main" xmlns="" id="{39430414-E6A2-AE4B-B3AD-170BD5CE22A7}"/>
                </a:ext>
              </a:extLst>
            </p:cNvPr>
            <p:cNvSpPr>
              <a:spLocks noChangeShapeType="1"/>
            </p:cNvSpPr>
            <p:nvPr/>
          </p:nvSpPr>
          <p:spPr bwMode="auto">
            <a:xfrm flipH="1">
              <a:off x="3334" y="3249"/>
              <a:ext cx="587" cy="31"/>
            </a:xfrm>
            <a:prstGeom prst="line">
              <a:avLst/>
            </a:prstGeom>
            <a:noFill/>
            <a:ln w="28575">
              <a:solidFill>
                <a:schemeClr val="hlink"/>
              </a:solidFill>
              <a:round/>
              <a:headEnd/>
              <a:tailEnd type="triangle" w="med" len="med"/>
            </a:ln>
            <a:effectLst/>
            <a:extLst>
              <a:ext uri="{909E8E84-426E-40dd-AFC4-6F175D3DCCD1}">
                <a14:hiddenFill xmlns="" xmlns:a14="http://schemas.microsoft.com/office/drawing/2010/main" xmlns:mv="urn:schemas-microsoft-com:mac:vml" xmlns:mc="http://schemas.openxmlformats.org/markup-compatibility/2006">
                  <a:noFill/>
                </a14:hiddenFill>
              </a:ext>
              <a:ext uri="{AF507438-7753-43e0-B8FC-AC1667EBCBE1}">
                <a14:hiddenEffects xmlns=""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nchor="ctr"/>
            <a:lstStyle/>
            <a:p>
              <a:endParaRPr lang="en-US"/>
            </a:p>
          </p:txBody>
        </p:sp>
      </p:grpSp>
      <p:pic>
        <p:nvPicPr>
          <p:cNvPr id="15" name="Picture 14">
            <a:extLst>
              <a:ext uri="{FF2B5EF4-FFF2-40B4-BE49-F238E27FC236}">
                <a16:creationId xmlns:a16="http://schemas.microsoft.com/office/drawing/2014/main" xmlns="" id="{0E1770E4-892D-9442-983E-B233BBB7D61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730243" y="13126"/>
            <a:ext cx="2412879" cy="1542692"/>
          </a:xfrm>
          <a:prstGeom prst="rect">
            <a:avLst/>
          </a:prstGeom>
        </p:spPr>
      </p:pic>
    </p:spTree>
    <p:extLst>
      <p:ext uri="{BB962C8B-B14F-4D97-AF65-F5344CB8AC3E}">
        <p14:creationId xmlns:p14="http://schemas.microsoft.com/office/powerpoint/2010/main" val="1013812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BC827BC-983A-0249-8A7C-DD3A42C78D75}"/>
              </a:ext>
            </a:extLst>
          </p:cNvPr>
          <p:cNvSpPr>
            <a:spLocks noGrp="1"/>
          </p:cNvSpPr>
          <p:nvPr>
            <p:ph type="dt" idx="10"/>
          </p:nvPr>
        </p:nvSpPr>
        <p:spPr/>
        <p:txBody>
          <a:bodyPr/>
          <a:lstStyle/>
          <a:p>
            <a:r>
              <a:rPr lang="en-US"/>
              <a:t>Jan 28-30, 2020</a:t>
            </a:r>
          </a:p>
        </p:txBody>
      </p:sp>
      <p:sp>
        <p:nvSpPr>
          <p:cNvPr id="5" name="Footer Placeholder 4">
            <a:extLst>
              <a:ext uri="{FF2B5EF4-FFF2-40B4-BE49-F238E27FC236}">
                <a16:creationId xmlns:a16="http://schemas.microsoft.com/office/drawing/2014/main" xmlns="" id="{CEC135AC-828F-2140-833E-5D039C39318E}"/>
              </a:ext>
            </a:extLst>
          </p:cNvPr>
          <p:cNvSpPr>
            <a:spLocks noGrp="1"/>
          </p:cNvSpPr>
          <p:nvPr>
            <p:ph type="ftr" idx="11"/>
          </p:nvPr>
        </p:nvSpPr>
        <p:spPr/>
        <p:txBody>
          <a:bodyPr/>
          <a:lstStyle/>
          <a:p>
            <a:r>
              <a:rPr lang="en-US"/>
              <a:t>AFOSR Review, Albuqueque</a:t>
            </a:r>
          </a:p>
        </p:txBody>
      </p:sp>
      <p:sp>
        <p:nvSpPr>
          <p:cNvPr id="6" name="Slide Number Placeholder 5">
            <a:extLst>
              <a:ext uri="{FF2B5EF4-FFF2-40B4-BE49-F238E27FC236}">
                <a16:creationId xmlns:a16="http://schemas.microsoft.com/office/drawing/2014/main" xmlns="" id="{1041DB82-6BDB-1C49-AF2F-11EDF3DE28BA}"/>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15</a:t>
            </a:fld>
            <a:endParaRPr lang="en"/>
          </a:p>
        </p:txBody>
      </p:sp>
      <p:pic>
        <p:nvPicPr>
          <p:cNvPr id="7" name="Picture 23">
            <a:extLst>
              <a:ext uri="{FF2B5EF4-FFF2-40B4-BE49-F238E27FC236}">
                <a16:creationId xmlns:a16="http://schemas.microsoft.com/office/drawing/2014/main" xmlns="" id="{11ECDB58-CB78-C24C-AE9E-B48C229C0109}"/>
              </a:ext>
            </a:extLst>
          </p:cNvPr>
          <p:cNvPicPr>
            <a:picLocks noChangeAspect="1"/>
          </p:cNvPicPr>
          <p:nvPr/>
        </p:nvPicPr>
        <p:blipFill>
          <a:blip r:embed="rId2">
            <a:extLst>
              <a:ext uri="{28A0092B-C50C-407E-A947-70E740481C1C}">
                <a14:useLocalDpi xmlns:a14="http://schemas.microsoft.com/office/drawing/2010/main" val="0"/>
              </a:ext>
            </a:extLst>
          </a:blip>
          <a:srcRect t="8070" r="55463" b="53877"/>
          <a:stretch>
            <a:fillRect/>
          </a:stretch>
        </p:blipFill>
        <p:spPr bwMode="auto">
          <a:xfrm>
            <a:off x="5722183" y="3427755"/>
            <a:ext cx="2479660" cy="165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xmlns="" id="{68235EA9-1879-2641-9C75-C808228A58CA}"/>
              </a:ext>
            </a:extLst>
          </p:cNvPr>
          <p:cNvSpPr>
            <a:spLocks noGrp="1"/>
          </p:cNvSpPr>
          <p:nvPr>
            <p:ph type="title"/>
          </p:nvPr>
        </p:nvSpPr>
        <p:spPr>
          <a:xfrm>
            <a:off x="1351717" y="208077"/>
            <a:ext cx="7936795" cy="1042593"/>
          </a:xfrm>
        </p:spPr>
        <p:txBody>
          <a:bodyPr/>
          <a:lstStyle/>
          <a:p>
            <a:pPr algn="ctr"/>
            <a:r>
              <a:rPr lang="en-US" altLang="en-US" sz="2000" dirty="0">
                <a:ea typeface="ＭＳ Ｐゴシック" panose="020B0600070205080204" pitchFamily="34" charset="-128"/>
              </a:rPr>
              <a:t>Storm Enhanced Density (SED) March 2013</a:t>
            </a:r>
            <a:br>
              <a:rPr lang="en-US" altLang="en-US" sz="2000" dirty="0">
                <a:ea typeface="ＭＳ Ｐゴシック" panose="020B0600070205080204" pitchFamily="34" charset="-128"/>
              </a:rPr>
            </a:br>
            <a:r>
              <a:rPr lang="en-US" altLang="en-US" sz="2000" dirty="0">
                <a:ea typeface="ＭＳ Ｐゴシック" panose="020B0600070205080204" pitchFamily="34" charset="-128"/>
              </a:rPr>
              <a:t>plasma build-up driven by expanded convection to mid-latitudes simulated by IPE </a:t>
            </a:r>
          </a:p>
        </p:txBody>
      </p:sp>
      <p:pic>
        <p:nvPicPr>
          <p:cNvPr id="9" name="Picture 7">
            <a:extLst>
              <a:ext uri="{FF2B5EF4-FFF2-40B4-BE49-F238E27FC236}">
                <a16:creationId xmlns:a16="http://schemas.microsoft.com/office/drawing/2014/main" xmlns="" id="{E207161B-0517-034C-A409-53FB9B3E2700}"/>
              </a:ext>
            </a:extLst>
          </p:cNvPr>
          <p:cNvPicPr>
            <a:picLocks noChangeAspect="1"/>
          </p:cNvPicPr>
          <p:nvPr/>
        </p:nvPicPr>
        <p:blipFill>
          <a:blip r:embed="rId3">
            <a:extLst>
              <a:ext uri="{28A0092B-C50C-407E-A947-70E740481C1C}">
                <a14:useLocalDpi xmlns:a14="http://schemas.microsoft.com/office/drawing/2010/main" val="0"/>
              </a:ext>
            </a:extLst>
          </a:blip>
          <a:srcRect l="18983" r="18645"/>
          <a:stretch>
            <a:fillRect/>
          </a:stretch>
        </p:blipFill>
        <p:spPr bwMode="auto">
          <a:xfrm>
            <a:off x="457200" y="1451109"/>
            <a:ext cx="2576543" cy="27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xmlns="" id="{4644DF27-59BE-6B46-A364-9FFF90C4924E}"/>
              </a:ext>
            </a:extLst>
          </p:cNvPr>
          <p:cNvPicPr>
            <a:picLocks noChangeAspect="1"/>
          </p:cNvPicPr>
          <p:nvPr/>
        </p:nvPicPr>
        <p:blipFill>
          <a:blip r:embed="rId4">
            <a:extLst>
              <a:ext uri="{28A0092B-C50C-407E-A947-70E740481C1C}">
                <a14:useLocalDpi xmlns:a14="http://schemas.microsoft.com/office/drawing/2010/main" val="0"/>
              </a:ext>
            </a:extLst>
          </a:blip>
          <a:srcRect l="19444" r="19444"/>
          <a:stretch>
            <a:fillRect/>
          </a:stretch>
        </p:blipFill>
        <p:spPr bwMode="auto">
          <a:xfrm>
            <a:off x="3134921" y="1394606"/>
            <a:ext cx="2576542" cy="27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a:extLst>
              <a:ext uri="{FF2B5EF4-FFF2-40B4-BE49-F238E27FC236}">
                <a16:creationId xmlns:a16="http://schemas.microsoft.com/office/drawing/2014/main" xmlns="" id="{208AB7B8-D70B-0E43-87E4-AA2F4C83D3A9}"/>
              </a:ext>
            </a:extLst>
          </p:cNvPr>
          <p:cNvPicPr>
            <a:picLocks noChangeAspect="1"/>
          </p:cNvPicPr>
          <p:nvPr/>
        </p:nvPicPr>
        <p:blipFill>
          <a:blip r:embed="rId5">
            <a:extLst>
              <a:ext uri="{28A0092B-C50C-407E-A947-70E740481C1C}">
                <a14:useLocalDpi xmlns:a14="http://schemas.microsoft.com/office/drawing/2010/main" val="0"/>
              </a:ext>
            </a:extLst>
          </a:blip>
          <a:srcRect l="10001" t="9074" r="12500" b="2406"/>
          <a:stretch>
            <a:fillRect/>
          </a:stretch>
        </p:blipFill>
        <p:spPr bwMode="auto">
          <a:xfrm>
            <a:off x="5662042" y="1263924"/>
            <a:ext cx="3131526" cy="268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xmlns="" id="{8D8C46BC-B721-C844-8864-F0396E96A5D8}"/>
              </a:ext>
            </a:extLst>
          </p:cNvPr>
          <p:cNvSpPr txBox="1">
            <a:spLocks noChangeArrowheads="1"/>
          </p:cNvSpPr>
          <p:nvPr/>
        </p:nvSpPr>
        <p:spPr bwMode="auto">
          <a:xfrm>
            <a:off x="913352" y="4312739"/>
            <a:ext cx="16642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dirty="0">
                <a:latin typeface="+mn-lt"/>
              </a:rPr>
              <a:t>Mar 16 Quiet</a:t>
            </a:r>
          </a:p>
        </p:txBody>
      </p:sp>
      <p:sp>
        <p:nvSpPr>
          <p:cNvPr id="13" name="TextBox 12">
            <a:extLst>
              <a:ext uri="{FF2B5EF4-FFF2-40B4-BE49-F238E27FC236}">
                <a16:creationId xmlns:a16="http://schemas.microsoft.com/office/drawing/2014/main" xmlns="" id="{6067DCD9-3F4A-254D-8FEF-8E522AE71B22}"/>
              </a:ext>
            </a:extLst>
          </p:cNvPr>
          <p:cNvSpPr txBox="1">
            <a:spLocks noChangeArrowheads="1"/>
          </p:cNvSpPr>
          <p:nvPr/>
        </p:nvSpPr>
        <p:spPr bwMode="auto">
          <a:xfrm>
            <a:off x="3732640" y="4268646"/>
            <a:ext cx="17347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000" dirty="0">
                <a:latin typeface="+mn-lt"/>
              </a:rPr>
              <a:t>Mar 17 Storm</a:t>
            </a:r>
          </a:p>
        </p:txBody>
      </p:sp>
      <p:sp>
        <p:nvSpPr>
          <p:cNvPr id="2" name="TextBox 1">
            <a:extLst>
              <a:ext uri="{FF2B5EF4-FFF2-40B4-BE49-F238E27FC236}">
                <a16:creationId xmlns:a16="http://schemas.microsoft.com/office/drawing/2014/main" xmlns="" id="{64DA7D13-D425-2944-AB1F-72C2C274B1E9}"/>
              </a:ext>
            </a:extLst>
          </p:cNvPr>
          <p:cNvSpPr txBox="1"/>
          <p:nvPr/>
        </p:nvSpPr>
        <p:spPr>
          <a:xfrm>
            <a:off x="8003435" y="3946531"/>
            <a:ext cx="1017722" cy="954107"/>
          </a:xfrm>
          <a:prstGeom prst="rect">
            <a:avLst/>
          </a:prstGeom>
          <a:noFill/>
        </p:spPr>
        <p:txBody>
          <a:bodyPr wrap="square" rtlCol="0">
            <a:spAutoFit/>
          </a:bodyPr>
          <a:lstStyle/>
          <a:p>
            <a:pPr algn="ctr"/>
            <a:r>
              <a:rPr lang="en-US" dirty="0"/>
              <a:t>Source of steep gradients</a:t>
            </a:r>
          </a:p>
          <a:p>
            <a:endParaRPr lang="en-US" dirty="0"/>
          </a:p>
        </p:txBody>
      </p:sp>
      <p:pic>
        <p:nvPicPr>
          <p:cNvPr id="14" name="Picture 18">
            <a:extLst>
              <a:ext uri="{FF2B5EF4-FFF2-40B4-BE49-F238E27FC236}">
                <a16:creationId xmlns:a16="http://schemas.microsoft.com/office/drawing/2014/main" xmlns="" id="{2A56F9E9-91AC-FB4B-B03F-26C56C02FC4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7510" y="1263924"/>
            <a:ext cx="2776401" cy="314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ig13">
            <a:extLst>
              <a:ext uri="{FF2B5EF4-FFF2-40B4-BE49-F238E27FC236}">
                <a16:creationId xmlns:a16="http://schemas.microsoft.com/office/drawing/2014/main" xmlns="" id="{FE6BE4FA-2E57-D140-8B58-1A1348513CFD}"/>
              </a:ext>
            </a:extLst>
          </p:cNvPr>
          <p:cNvPicPr>
            <a:picLocks noChangeAspect="1" noChangeArrowheads="1"/>
          </p:cNvPicPr>
          <p:nvPr/>
        </p:nvPicPr>
        <p:blipFill>
          <a:blip r:embed="rId7">
            <a:lum contrast="6000"/>
            <a:extLst>
              <a:ext uri="{28A0092B-C50C-407E-A947-70E740481C1C}">
                <a14:useLocalDpi xmlns:a14="http://schemas.microsoft.com/office/drawing/2010/main" val="0"/>
              </a:ext>
            </a:extLst>
          </a:blip>
          <a:srcRect l="48131" t="14378" b="42404"/>
          <a:stretch>
            <a:fillRect/>
          </a:stretch>
        </p:blipFill>
        <p:spPr bwMode="auto">
          <a:xfrm>
            <a:off x="0" y="208078"/>
            <a:ext cx="1531919" cy="156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500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18C7604-E89C-5B4C-8A4E-1C5981BB9661}"/>
              </a:ext>
            </a:extLst>
          </p:cNvPr>
          <p:cNvSpPr>
            <a:spLocks noGrp="1"/>
          </p:cNvSpPr>
          <p:nvPr>
            <p:ph type="ctrTitle"/>
          </p:nvPr>
        </p:nvSpPr>
        <p:spPr>
          <a:xfrm>
            <a:off x="0" y="11063"/>
            <a:ext cx="9143998" cy="1376303"/>
          </a:xfrm>
        </p:spPr>
        <p:txBody>
          <a:bodyPr>
            <a:normAutofit/>
          </a:bodyPr>
          <a:lstStyle/>
          <a:p>
            <a:r>
              <a:rPr lang="en-US" sz="2800" dirty="0"/>
              <a:t>Analysis of Mechanisms for Extreme </a:t>
            </a:r>
            <a:r>
              <a:rPr lang="en-US" sz="2800" dirty="0" err="1"/>
              <a:t>Plasmaspheric</a:t>
            </a:r>
            <a:r>
              <a:rPr lang="en-US" sz="2800" dirty="0"/>
              <a:t> Erosion during the September 2017 Storm</a:t>
            </a:r>
          </a:p>
        </p:txBody>
      </p:sp>
      <p:sp>
        <p:nvSpPr>
          <p:cNvPr id="6" name="TextBox 5">
            <a:extLst>
              <a:ext uri="{FF2B5EF4-FFF2-40B4-BE49-F238E27FC236}">
                <a16:creationId xmlns:a16="http://schemas.microsoft.com/office/drawing/2014/main" xmlns="" id="{C52D01E4-CA20-D84C-B689-FD07DDBD4292}"/>
              </a:ext>
            </a:extLst>
          </p:cNvPr>
          <p:cNvSpPr txBox="1"/>
          <p:nvPr/>
        </p:nvSpPr>
        <p:spPr>
          <a:xfrm>
            <a:off x="525517" y="1952514"/>
            <a:ext cx="8061435" cy="1869743"/>
          </a:xfrm>
          <a:prstGeom prst="rect">
            <a:avLst/>
          </a:prstGeom>
          <a:noFill/>
        </p:spPr>
        <p:txBody>
          <a:bodyPr wrap="square" rtlCol="0">
            <a:spAutoFit/>
          </a:bodyPr>
          <a:lstStyle/>
          <a:p>
            <a:pPr marL="257175" indent="-257175">
              <a:buFont typeface="+mj-lt"/>
              <a:buAutoNum type="arabicPeriod"/>
            </a:pPr>
            <a:r>
              <a:rPr lang="en-US" sz="1650" dirty="0"/>
              <a:t>An extreme erosion of the plasmasphere was observed by the ERG/Arase spacecraft (L</a:t>
            </a:r>
            <a:r>
              <a:rPr lang="en-US" sz="1650" baseline="-25000" dirty="0"/>
              <a:t>PP</a:t>
            </a:r>
            <a:r>
              <a:rPr lang="en-US" sz="1650" dirty="0"/>
              <a:t>=1.65).</a:t>
            </a:r>
          </a:p>
          <a:p>
            <a:pPr marL="257175" indent="-257175">
              <a:buFont typeface="+mj-lt"/>
              <a:buAutoNum type="arabicPeriod"/>
            </a:pPr>
            <a:r>
              <a:rPr lang="en-US" sz="1650" dirty="0"/>
              <a:t>The trough minimum location identified in GNSS-TEC moved equatorward as low as ~48º magnetic latitude (L=~2.2).</a:t>
            </a:r>
          </a:p>
          <a:p>
            <a:pPr marL="257175" indent="-257175">
              <a:buFont typeface="+mj-lt"/>
              <a:buAutoNum type="arabicPeriod"/>
            </a:pPr>
            <a:r>
              <a:rPr lang="en-US" sz="1650" dirty="0"/>
              <a:t>The observed erosion was qualitatively reproduced by the IPE simulation by including the effect of the penetration electric field.</a:t>
            </a:r>
          </a:p>
          <a:p>
            <a:pPr marL="257175" indent="-257175">
              <a:buFont typeface="+mj-lt"/>
              <a:buAutoNum type="arabicPeriod"/>
            </a:pPr>
            <a:endParaRPr lang="en-US" sz="1650" dirty="0"/>
          </a:p>
        </p:txBody>
      </p:sp>
    </p:spTree>
    <p:extLst>
      <p:ext uri="{BB962C8B-B14F-4D97-AF65-F5344CB8AC3E}">
        <p14:creationId xmlns:p14="http://schemas.microsoft.com/office/powerpoint/2010/main" val="2065558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97D55DB-0862-C34E-AE46-CCCD79469105}"/>
              </a:ext>
            </a:extLst>
          </p:cNvPr>
          <p:cNvPicPr>
            <a:picLocks noChangeAspect="1"/>
          </p:cNvPicPr>
          <p:nvPr/>
        </p:nvPicPr>
        <p:blipFill rotWithShape="1">
          <a:blip r:embed="rId3"/>
          <a:srcRect r="42952"/>
          <a:stretch/>
        </p:blipFill>
        <p:spPr>
          <a:xfrm>
            <a:off x="137161" y="4129698"/>
            <a:ext cx="1344168" cy="1013802"/>
          </a:xfrm>
          <a:prstGeom prst="rect">
            <a:avLst/>
          </a:prstGeom>
        </p:spPr>
      </p:pic>
      <p:sp>
        <p:nvSpPr>
          <p:cNvPr id="2" name="Title 1">
            <a:extLst>
              <a:ext uri="{FF2B5EF4-FFF2-40B4-BE49-F238E27FC236}">
                <a16:creationId xmlns:a16="http://schemas.microsoft.com/office/drawing/2014/main" xmlns="" id="{283463A9-61D2-8644-BB7F-D838D3505619}"/>
              </a:ext>
            </a:extLst>
          </p:cNvPr>
          <p:cNvSpPr>
            <a:spLocks noGrp="1"/>
          </p:cNvSpPr>
          <p:nvPr>
            <p:ph type="title"/>
          </p:nvPr>
        </p:nvSpPr>
        <p:spPr>
          <a:xfrm>
            <a:off x="4799600" y="82296"/>
            <a:ext cx="3729489" cy="884927"/>
          </a:xfrm>
        </p:spPr>
        <p:txBody>
          <a:bodyPr>
            <a:normAutofit fontScale="90000"/>
          </a:bodyPr>
          <a:lstStyle/>
          <a:p>
            <a:pPr algn="ctr"/>
            <a:r>
              <a:rPr lang="en-US" sz="2400" dirty="0"/>
              <a:t>What is </a:t>
            </a:r>
            <a:r>
              <a:rPr lang="en-US" sz="2400" dirty="0" err="1"/>
              <a:t>Plasmaspheric</a:t>
            </a:r>
            <a:r>
              <a:rPr lang="en-US" sz="2400" dirty="0"/>
              <a:t> Erosion? </a:t>
            </a:r>
          </a:p>
        </p:txBody>
      </p:sp>
      <p:pic>
        <p:nvPicPr>
          <p:cNvPr id="4" name="Content Placeholder 9">
            <a:extLst>
              <a:ext uri="{FF2B5EF4-FFF2-40B4-BE49-F238E27FC236}">
                <a16:creationId xmlns:a16="http://schemas.microsoft.com/office/drawing/2014/main" xmlns="" id="{CC6A62A4-639D-2A4B-BD75-3D6731F7D620}"/>
              </a:ext>
            </a:extLst>
          </p:cNvPr>
          <p:cNvPicPr>
            <a:picLocks noGrp="1" noChangeAspect="1"/>
          </p:cNvPicPr>
          <p:nvPr>
            <p:ph idx="1"/>
          </p:nvPr>
        </p:nvPicPr>
        <p:blipFill rotWithShape="1">
          <a:blip r:embed="rId4"/>
          <a:srcRect r="48808"/>
          <a:stretch/>
        </p:blipFill>
        <p:spPr>
          <a:xfrm>
            <a:off x="72189" y="82296"/>
            <a:ext cx="4613298" cy="4255185"/>
          </a:xfrm>
        </p:spPr>
      </p:pic>
      <p:sp>
        <p:nvSpPr>
          <p:cNvPr id="5" name="TextBox 4">
            <a:extLst>
              <a:ext uri="{FF2B5EF4-FFF2-40B4-BE49-F238E27FC236}">
                <a16:creationId xmlns:a16="http://schemas.microsoft.com/office/drawing/2014/main" xmlns="" id="{DDF0A968-3509-E347-A7C8-9C326BD1A91A}"/>
              </a:ext>
            </a:extLst>
          </p:cNvPr>
          <p:cNvSpPr txBox="1"/>
          <p:nvPr/>
        </p:nvSpPr>
        <p:spPr>
          <a:xfrm>
            <a:off x="1958978" y="4411050"/>
            <a:ext cx="3614056" cy="253916"/>
          </a:xfrm>
          <a:prstGeom prst="rect">
            <a:avLst/>
          </a:prstGeom>
          <a:noFill/>
        </p:spPr>
        <p:txBody>
          <a:bodyPr wrap="square" rtlCol="0">
            <a:spAutoFit/>
          </a:bodyPr>
          <a:lstStyle/>
          <a:p>
            <a:pPr algn="ctr"/>
            <a:r>
              <a:rPr lang="en-US" sz="1050" dirty="0"/>
              <a:t>[Baker et al., 2005]</a:t>
            </a:r>
          </a:p>
        </p:txBody>
      </p:sp>
      <p:pic>
        <p:nvPicPr>
          <p:cNvPr id="10" name="Picture 9">
            <a:extLst>
              <a:ext uri="{FF2B5EF4-FFF2-40B4-BE49-F238E27FC236}">
                <a16:creationId xmlns:a16="http://schemas.microsoft.com/office/drawing/2014/main" xmlns="" id="{E0E02C1C-ACB9-8B48-8072-4D7790F543F9}"/>
              </a:ext>
            </a:extLst>
          </p:cNvPr>
          <p:cNvPicPr>
            <a:picLocks noChangeAspect="1"/>
          </p:cNvPicPr>
          <p:nvPr/>
        </p:nvPicPr>
        <p:blipFill>
          <a:blip r:embed="rId5"/>
          <a:stretch>
            <a:fillRect/>
          </a:stretch>
        </p:blipFill>
        <p:spPr>
          <a:xfrm>
            <a:off x="4799600" y="1031042"/>
            <a:ext cx="2808899" cy="3590213"/>
          </a:xfrm>
          <a:prstGeom prst="rect">
            <a:avLst/>
          </a:prstGeom>
        </p:spPr>
      </p:pic>
      <p:sp>
        <p:nvSpPr>
          <p:cNvPr id="11" name="TextBox 10">
            <a:extLst>
              <a:ext uri="{FF2B5EF4-FFF2-40B4-BE49-F238E27FC236}">
                <a16:creationId xmlns:a16="http://schemas.microsoft.com/office/drawing/2014/main" xmlns="" id="{268EDD51-2F65-1544-91C6-207297119EB3}"/>
              </a:ext>
            </a:extLst>
          </p:cNvPr>
          <p:cNvSpPr txBox="1"/>
          <p:nvPr/>
        </p:nvSpPr>
        <p:spPr>
          <a:xfrm>
            <a:off x="4424061" y="4701960"/>
            <a:ext cx="3614056" cy="253916"/>
          </a:xfrm>
          <a:prstGeom prst="rect">
            <a:avLst/>
          </a:prstGeom>
          <a:noFill/>
        </p:spPr>
        <p:txBody>
          <a:bodyPr wrap="square" rtlCol="0">
            <a:spAutoFit/>
          </a:bodyPr>
          <a:lstStyle/>
          <a:p>
            <a:pPr algn="ctr"/>
            <a:r>
              <a:rPr lang="en-US" sz="1050" dirty="0"/>
              <a:t>[</a:t>
            </a:r>
            <a:r>
              <a:rPr lang="en-US" sz="1050" dirty="0" err="1"/>
              <a:t>Chapell</a:t>
            </a:r>
            <a:r>
              <a:rPr lang="en-US" sz="1050" dirty="0"/>
              <a:t> et al 1970]</a:t>
            </a:r>
          </a:p>
        </p:txBody>
      </p:sp>
      <p:sp>
        <p:nvSpPr>
          <p:cNvPr id="12" name="TextBox 11">
            <a:extLst>
              <a:ext uri="{FF2B5EF4-FFF2-40B4-BE49-F238E27FC236}">
                <a16:creationId xmlns:a16="http://schemas.microsoft.com/office/drawing/2014/main" xmlns="" id="{3AFEB07C-BAE6-4B42-96B3-3F2DFC81FDE8}"/>
              </a:ext>
            </a:extLst>
          </p:cNvPr>
          <p:cNvSpPr txBox="1"/>
          <p:nvPr/>
        </p:nvSpPr>
        <p:spPr>
          <a:xfrm>
            <a:off x="7526109" y="1538358"/>
            <a:ext cx="1463312" cy="1869743"/>
          </a:xfrm>
          <a:prstGeom prst="rect">
            <a:avLst/>
          </a:prstGeom>
          <a:noFill/>
        </p:spPr>
        <p:txBody>
          <a:bodyPr wrap="square" rtlCol="0">
            <a:spAutoFit/>
          </a:bodyPr>
          <a:lstStyle/>
          <a:p>
            <a:pPr marL="214313" indent="-214313">
              <a:buFont typeface="Arial" panose="020B0604020202020204" pitchFamily="34" charset="0"/>
              <a:buChar char="•"/>
              <a:defRPr/>
            </a:pPr>
            <a:r>
              <a:rPr lang="en-US" sz="1050" dirty="0"/>
              <a:t>Outer layers of plasmasphere is striped off by storm time convection. </a:t>
            </a:r>
          </a:p>
          <a:p>
            <a:pPr marL="214313" indent="-214313">
              <a:buFont typeface="Arial" panose="020B0604020202020204" pitchFamily="34" charset="0"/>
              <a:buChar char="•"/>
              <a:defRPr/>
            </a:pPr>
            <a:r>
              <a:rPr lang="en-US" sz="1050" dirty="0"/>
              <a:t>As a result, outer boundary of plasmasphere, plasmapause, is brought closer to the Earth. </a:t>
            </a:r>
          </a:p>
        </p:txBody>
      </p:sp>
    </p:spTree>
    <p:extLst>
      <p:ext uri="{BB962C8B-B14F-4D97-AF65-F5344CB8AC3E}">
        <p14:creationId xmlns:p14="http://schemas.microsoft.com/office/powerpoint/2010/main" val="615980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897D55DB-0862-C34E-AE46-CCCD79469105}"/>
              </a:ext>
            </a:extLst>
          </p:cNvPr>
          <p:cNvPicPr>
            <a:picLocks noChangeAspect="1"/>
          </p:cNvPicPr>
          <p:nvPr/>
        </p:nvPicPr>
        <p:blipFill rotWithShape="1">
          <a:blip r:embed="rId3"/>
          <a:srcRect r="42952"/>
          <a:stretch/>
        </p:blipFill>
        <p:spPr>
          <a:xfrm>
            <a:off x="137161" y="4129698"/>
            <a:ext cx="1344168" cy="1013802"/>
          </a:xfrm>
          <a:prstGeom prst="rect">
            <a:avLst/>
          </a:prstGeom>
        </p:spPr>
      </p:pic>
      <p:sp>
        <p:nvSpPr>
          <p:cNvPr id="2" name="Title 1">
            <a:extLst>
              <a:ext uri="{FF2B5EF4-FFF2-40B4-BE49-F238E27FC236}">
                <a16:creationId xmlns:a16="http://schemas.microsoft.com/office/drawing/2014/main" xmlns="" id="{283463A9-61D2-8644-BB7F-D838D3505619}"/>
              </a:ext>
            </a:extLst>
          </p:cNvPr>
          <p:cNvSpPr>
            <a:spLocks noGrp="1"/>
          </p:cNvSpPr>
          <p:nvPr>
            <p:ph type="title"/>
          </p:nvPr>
        </p:nvSpPr>
        <p:spPr>
          <a:xfrm>
            <a:off x="3323470" y="169014"/>
            <a:ext cx="5732043" cy="1207453"/>
          </a:xfrm>
        </p:spPr>
        <p:txBody>
          <a:bodyPr>
            <a:normAutofit fontScale="90000"/>
          </a:bodyPr>
          <a:lstStyle/>
          <a:p>
            <a:pPr algn="ctr"/>
            <a:r>
              <a:rPr lang="en-US" sz="2400" dirty="0"/>
              <a:t>Halloween Storm: </a:t>
            </a:r>
            <a:br>
              <a:rPr lang="en-US" sz="2400" dirty="0"/>
            </a:br>
            <a:r>
              <a:rPr lang="en-US" sz="2400" dirty="0"/>
              <a:t>Plasmapause Location </a:t>
            </a:r>
            <a:br>
              <a:rPr lang="en-US" sz="2400" dirty="0"/>
            </a:br>
            <a:r>
              <a:rPr lang="en-US" sz="2400" dirty="0" err="1"/>
              <a:t>Lpp</a:t>
            </a:r>
            <a:r>
              <a:rPr lang="en-US" sz="2400" dirty="0"/>
              <a:t>=1.5Re(35deg </a:t>
            </a:r>
            <a:r>
              <a:rPr lang="en-US" sz="2400" dirty="0" err="1"/>
              <a:t>Mlat</a:t>
            </a:r>
            <a:r>
              <a:rPr lang="en-US" sz="2400" dirty="0"/>
              <a:t>) </a:t>
            </a:r>
          </a:p>
        </p:txBody>
      </p:sp>
      <p:pic>
        <p:nvPicPr>
          <p:cNvPr id="4" name="Content Placeholder 9">
            <a:extLst>
              <a:ext uri="{FF2B5EF4-FFF2-40B4-BE49-F238E27FC236}">
                <a16:creationId xmlns:a16="http://schemas.microsoft.com/office/drawing/2014/main" xmlns="" id="{CC6A62A4-639D-2A4B-BD75-3D6731F7D620}"/>
              </a:ext>
            </a:extLst>
          </p:cNvPr>
          <p:cNvPicPr>
            <a:picLocks noGrp="1" noChangeAspect="1"/>
          </p:cNvPicPr>
          <p:nvPr>
            <p:ph idx="1"/>
          </p:nvPr>
        </p:nvPicPr>
        <p:blipFill rotWithShape="1">
          <a:blip r:embed="rId4"/>
          <a:srcRect r="48808"/>
          <a:stretch/>
        </p:blipFill>
        <p:spPr>
          <a:xfrm>
            <a:off x="-2704190" y="38052"/>
            <a:ext cx="5503645" cy="5076418"/>
          </a:xfrm>
        </p:spPr>
      </p:pic>
      <p:sp>
        <p:nvSpPr>
          <p:cNvPr id="5" name="TextBox 4">
            <a:extLst>
              <a:ext uri="{FF2B5EF4-FFF2-40B4-BE49-F238E27FC236}">
                <a16:creationId xmlns:a16="http://schemas.microsoft.com/office/drawing/2014/main" xmlns="" id="{DDF0A968-3509-E347-A7C8-9C326BD1A91A}"/>
              </a:ext>
            </a:extLst>
          </p:cNvPr>
          <p:cNvSpPr txBox="1"/>
          <p:nvPr/>
        </p:nvSpPr>
        <p:spPr>
          <a:xfrm>
            <a:off x="1671383" y="4875622"/>
            <a:ext cx="3614056" cy="253916"/>
          </a:xfrm>
          <a:prstGeom prst="rect">
            <a:avLst/>
          </a:prstGeom>
          <a:noFill/>
        </p:spPr>
        <p:txBody>
          <a:bodyPr wrap="square" rtlCol="0">
            <a:spAutoFit/>
          </a:bodyPr>
          <a:lstStyle/>
          <a:p>
            <a:pPr algn="ctr"/>
            <a:r>
              <a:rPr lang="en-US" sz="1050" dirty="0"/>
              <a:t>[Baker et al., 2005]</a:t>
            </a:r>
          </a:p>
        </p:txBody>
      </p:sp>
      <p:sp>
        <p:nvSpPr>
          <p:cNvPr id="11" name="TextBox 10">
            <a:extLst>
              <a:ext uri="{FF2B5EF4-FFF2-40B4-BE49-F238E27FC236}">
                <a16:creationId xmlns:a16="http://schemas.microsoft.com/office/drawing/2014/main" xmlns="" id="{268EDD51-2F65-1544-91C6-207297119EB3}"/>
              </a:ext>
            </a:extLst>
          </p:cNvPr>
          <p:cNvSpPr txBox="1"/>
          <p:nvPr/>
        </p:nvSpPr>
        <p:spPr>
          <a:xfrm>
            <a:off x="4479369" y="4856816"/>
            <a:ext cx="3614056" cy="253916"/>
          </a:xfrm>
          <a:prstGeom prst="rect">
            <a:avLst/>
          </a:prstGeom>
          <a:noFill/>
        </p:spPr>
        <p:txBody>
          <a:bodyPr wrap="square" rtlCol="0">
            <a:spAutoFit/>
          </a:bodyPr>
          <a:lstStyle/>
          <a:p>
            <a:pPr algn="ctr"/>
            <a:r>
              <a:rPr lang="en-US" sz="1050" dirty="0"/>
              <a:t>[</a:t>
            </a:r>
            <a:r>
              <a:rPr lang="en-US" sz="1050" dirty="0" err="1"/>
              <a:t>Mannucci</a:t>
            </a:r>
            <a:r>
              <a:rPr lang="en-US" sz="1050" dirty="0"/>
              <a:t> et al 2005]</a:t>
            </a:r>
          </a:p>
        </p:txBody>
      </p:sp>
      <p:pic>
        <p:nvPicPr>
          <p:cNvPr id="9" name="Picture 4" descr="2004gl021467-op03">
            <a:extLst>
              <a:ext uri="{FF2B5EF4-FFF2-40B4-BE49-F238E27FC236}">
                <a16:creationId xmlns:a16="http://schemas.microsoft.com/office/drawing/2014/main" xmlns="" id="{19B8D66C-A4BD-754B-ACB4-584E36BD524B}"/>
              </a:ext>
            </a:extLst>
          </p:cNvPr>
          <p:cNvPicPr>
            <a:picLocks noChangeAspect="1" noChangeArrowheads="1"/>
          </p:cNvPicPr>
          <p:nvPr/>
        </p:nvPicPr>
        <p:blipFill>
          <a:blip r:embed="rId5"/>
          <a:srcRect/>
          <a:stretch>
            <a:fillRect/>
          </a:stretch>
        </p:blipFill>
        <p:spPr bwMode="auto">
          <a:xfrm>
            <a:off x="3205656" y="1437968"/>
            <a:ext cx="5849858" cy="3376153"/>
          </a:xfrm>
          <a:prstGeom prst="rect">
            <a:avLst/>
          </a:prstGeom>
          <a:noFill/>
          <a:ln w="9525">
            <a:noFill/>
            <a:miter lim="800000"/>
            <a:headEnd/>
            <a:tailEnd/>
          </a:ln>
        </p:spPr>
      </p:pic>
    </p:spTree>
    <p:extLst>
      <p:ext uri="{BB962C8B-B14F-4D97-AF65-F5344CB8AC3E}">
        <p14:creationId xmlns:p14="http://schemas.microsoft.com/office/powerpoint/2010/main" val="3094233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000DA-C8FC-E244-A428-FE9A2D3CC35F}"/>
              </a:ext>
            </a:extLst>
          </p:cNvPr>
          <p:cNvSpPr>
            <a:spLocks noGrp="1"/>
          </p:cNvSpPr>
          <p:nvPr>
            <p:ph type="title"/>
          </p:nvPr>
        </p:nvSpPr>
        <p:spPr>
          <a:xfrm>
            <a:off x="63654" y="51754"/>
            <a:ext cx="9051323" cy="994172"/>
          </a:xfrm>
        </p:spPr>
        <p:txBody>
          <a:bodyPr>
            <a:normAutofit fontScale="90000"/>
          </a:bodyPr>
          <a:lstStyle/>
          <a:p>
            <a:pPr algn="ctr"/>
            <a:r>
              <a:rPr lang="en-US" dirty="0" err="1"/>
              <a:t>Plasmaspheric</a:t>
            </a:r>
            <a:r>
              <a:rPr lang="en-US" dirty="0"/>
              <a:t> cold &amp; dense plasma is crucial in Wave-Particle Interactions</a:t>
            </a:r>
          </a:p>
        </p:txBody>
      </p:sp>
      <p:pic>
        <p:nvPicPr>
          <p:cNvPr id="4" name="Picture 2">
            <a:extLst>
              <a:ext uri="{FF2B5EF4-FFF2-40B4-BE49-F238E27FC236}">
                <a16:creationId xmlns:a16="http://schemas.microsoft.com/office/drawing/2014/main" xmlns="" id="{EA4F5D3E-8584-BB49-B97F-11BF1541CA1E}"/>
              </a:ext>
            </a:extLst>
          </p:cNvPr>
          <p:cNvPicPr>
            <a:picLocks noChangeAspect="1" noChangeArrowheads="1"/>
          </p:cNvPicPr>
          <p:nvPr/>
        </p:nvPicPr>
        <p:blipFill>
          <a:blip r:embed="rId3" cstate="print"/>
          <a:srcRect t="126" b="126"/>
          <a:stretch>
            <a:fillRect/>
          </a:stretch>
        </p:blipFill>
        <p:spPr bwMode="auto">
          <a:xfrm>
            <a:off x="5021033" y="1099934"/>
            <a:ext cx="4093626" cy="2444205"/>
          </a:xfrm>
          <a:prstGeom prst="rect">
            <a:avLst/>
          </a:prstGeom>
          <a:noFill/>
          <a:ln w="9525">
            <a:noFill/>
            <a:round/>
            <a:headEnd/>
            <a:tailEnd/>
          </a:ln>
        </p:spPr>
      </p:pic>
      <p:pic>
        <p:nvPicPr>
          <p:cNvPr id="5" name="Picture 4" descr="image003.gif">
            <a:extLst>
              <a:ext uri="{FF2B5EF4-FFF2-40B4-BE49-F238E27FC236}">
                <a16:creationId xmlns:a16="http://schemas.microsoft.com/office/drawing/2014/main" xmlns="" id="{4D8B2506-0DA6-D640-9BA4-9F552890059F}"/>
              </a:ext>
            </a:extLst>
          </p:cNvPr>
          <p:cNvPicPr>
            <a:picLocks noChangeAspect="1"/>
          </p:cNvPicPr>
          <p:nvPr/>
        </p:nvPicPr>
        <p:blipFill rotWithShape="1">
          <a:blip r:embed="rId4">
            <a:extLst>
              <a:ext uri="{28A0092B-C50C-407E-A947-70E740481C1C}">
                <a14:useLocalDpi xmlns:a14="http://schemas.microsoft.com/office/drawing/2010/main" val="0"/>
              </a:ext>
            </a:extLst>
          </a:blip>
          <a:srcRect b="4325"/>
          <a:stretch/>
        </p:blipFill>
        <p:spPr>
          <a:xfrm>
            <a:off x="94891" y="1065438"/>
            <a:ext cx="4832669" cy="3726196"/>
          </a:xfrm>
          <a:prstGeom prst="rect">
            <a:avLst/>
          </a:prstGeom>
        </p:spPr>
      </p:pic>
      <p:sp>
        <p:nvSpPr>
          <p:cNvPr id="6" name="TextBox 5">
            <a:extLst>
              <a:ext uri="{FF2B5EF4-FFF2-40B4-BE49-F238E27FC236}">
                <a16:creationId xmlns:a16="http://schemas.microsoft.com/office/drawing/2014/main" xmlns="" id="{7C1E2CEB-58FF-7149-A7CF-2C3FEFEE178C}"/>
              </a:ext>
            </a:extLst>
          </p:cNvPr>
          <p:cNvSpPr txBox="1"/>
          <p:nvPr/>
        </p:nvSpPr>
        <p:spPr>
          <a:xfrm>
            <a:off x="2769262" y="4864485"/>
            <a:ext cx="3088304" cy="253916"/>
          </a:xfrm>
          <a:prstGeom prst="rect">
            <a:avLst/>
          </a:prstGeom>
          <a:noFill/>
        </p:spPr>
        <p:txBody>
          <a:bodyPr wrap="square" rtlCol="0">
            <a:spAutoFit/>
          </a:bodyPr>
          <a:lstStyle/>
          <a:p>
            <a:pPr algn="ctr"/>
            <a:r>
              <a:rPr lang="en-US" sz="1050" dirty="0"/>
              <a:t>[Thorne et al]</a:t>
            </a:r>
          </a:p>
        </p:txBody>
      </p:sp>
      <p:sp>
        <p:nvSpPr>
          <p:cNvPr id="10" name="TextBox 9">
            <a:extLst>
              <a:ext uri="{FF2B5EF4-FFF2-40B4-BE49-F238E27FC236}">
                <a16:creationId xmlns:a16="http://schemas.microsoft.com/office/drawing/2014/main" xmlns="" id="{A935FC50-9521-1640-8BF7-642B1FED94A5}"/>
              </a:ext>
            </a:extLst>
          </p:cNvPr>
          <p:cNvSpPr txBox="1"/>
          <p:nvPr/>
        </p:nvSpPr>
        <p:spPr>
          <a:xfrm>
            <a:off x="4945144" y="3909130"/>
            <a:ext cx="4196031" cy="738664"/>
          </a:xfrm>
          <a:prstGeom prst="rect">
            <a:avLst/>
          </a:prstGeom>
          <a:noFill/>
        </p:spPr>
        <p:txBody>
          <a:bodyPr wrap="square" rtlCol="0">
            <a:spAutoFit/>
          </a:bodyPr>
          <a:lstStyle/>
          <a:p>
            <a:pPr marL="214313" indent="-214313">
              <a:buFont typeface="Arial" panose="020B0604020202020204" pitchFamily="34" charset="0"/>
              <a:buChar char="•"/>
            </a:pPr>
            <a:r>
              <a:rPr lang="en-US" sz="1050" dirty="0"/>
              <a:t>locations of plasmapause and plumes define RB region interacting with whistler mode chorus or hiss waves</a:t>
            </a:r>
          </a:p>
          <a:p>
            <a:pPr marL="214313" indent="-214313">
              <a:buFont typeface="Arial" panose="020B0604020202020204" pitchFamily="34" charset="0"/>
              <a:buChar char="•"/>
            </a:pPr>
            <a:r>
              <a:rPr lang="en-US" sz="1050" dirty="0"/>
              <a:t>temporal variations of radiation belt flux (color contour) follow plasmapause location(white LINE contour).</a:t>
            </a:r>
          </a:p>
        </p:txBody>
      </p:sp>
      <p:sp>
        <p:nvSpPr>
          <p:cNvPr id="11" name="TextBox 10">
            <a:extLst>
              <a:ext uri="{FF2B5EF4-FFF2-40B4-BE49-F238E27FC236}">
                <a16:creationId xmlns:a16="http://schemas.microsoft.com/office/drawing/2014/main" xmlns="" id="{8B7AD7CB-141A-C140-B5CF-8FED5768F83A}"/>
              </a:ext>
            </a:extLst>
          </p:cNvPr>
          <p:cNvSpPr txBox="1"/>
          <p:nvPr/>
        </p:nvSpPr>
        <p:spPr>
          <a:xfrm>
            <a:off x="6984853" y="3544139"/>
            <a:ext cx="3088304" cy="253916"/>
          </a:xfrm>
          <a:prstGeom prst="rect">
            <a:avLst/>
          </a:prstGeom>
          <a:noFill/>
        </p:spPr>
        <p:txBody>
          <a:bodyPr wrap="square" rtlCol="0">
            <a:spAutoFit/>
          </a:bodyPr>
          <a:lstStyle/>
          <a:p>
            <a:pPr algn="ctr"/>
            <a:r>
              <a:rPr lang="en-US" sz="1050" dirty="0"/>
              <a:t>[Li et al., 2006]</a:t>
            </a:r>
          </a:p>
        </p:txBody>
      </p:sp>
    </p:spTree>
    <p:extLst>
      <p:ext uri="{BB962C8B-B14F-4D97-AF65-F5344CB8AC3E}">
        <p14:creationId xmlns:p14="http://schemas.microsoft.com/office/powerpoint/2010/main" val="213722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xmlns="" id="{F15EB99D-513F-4846-8D8D-AA1007881D5C}"/>
              </a:ext>
            </a:extLst>
          </p:cNvPr>
          <p:cNvSpPr>
            <a:spLocks noGrp="1"/>
          </p:cNvSpPr>
          <p:nvPr>
            <p:ph type="title"/>
          </p:nvPr>
        </p:nvSpPr>
        <p:spPr>
          <a:xfrm>
            <a:off x="1143000" y="57150"/>
            <a:ext cx="6858000" cy="742950"/>
          </a:xfrm>
        </p:spPr>
        <p:txBody>
          <a:bodyPr/>
          <a:lstStyle/>
          <a:p>
            <a:pPr algn="ctr"/>
            <a:r>
              <a:rPr lang="en-US" altLang="en-US" dirty="0">
                <a:ea typeface="ＭＳ Ｐゴシック" panose="020B0600070205080204" pitchFamily="34" charset="-128"/>
              </a:rPr>
              <a:t>Objectives </a:t>
            </a:r>
            <a:endParaRPr lang="en-US" altLang="en-US" sz="1500" dirty="0">
              <a:ea typeface="ＭＳ Ｐゴシック" panose="020B0600070205080204" pitchFamily="34" charset="-128"/>
            </a:endParaRPr>
          </a:p>
        </p:txBody>
      </p:sp>
      <p:sp>
        <p:nvSpPr>
          <p:cNvPr id="21507" name="Content Placeholder 2">
            <a:extLst>
              <a:ext uri="{FF2B5EF4-FFF2-40B4-BE49-F238E27FC236}">
                <a16:creationId xmlns:a16="http://schemas.microsoft.com/office/drawing/2014/main" xmlns="" id="{4C172751-6096-9747-B4CE-8B8FBF56FD93}"/>
              </a:ext>
            </a:extLst>
          </p:cNvPr>
          <p:cNvSpPr>
            <a:spLocks noGrp="1"/>
          </p:cNvSpPr>
          <p:nvPr>
            <p:ph idx="1"/>
          </p:nvPr>
        </p:nvSpPr>
        <p:spPr>
          <a:xfrm>
            <a:off x="251791" y="1886776"/>
            <a:ext cx="8534400" cy="2743200"/>
          </a:xfrm>
        </p:spPr>
        <p:txBody>
          <a:bodyPr/>
          <a:lstStyle/>
          <a:p>
            <a:endParaRPr lang="en-US" altLang="en-US" dirty="0">
              <a:latin typeface="+mn-lt"/>
              <a:ea typeface="ＭＳ Ｐゴシック" panose="020B0600070205080204" pitchFamily="34" charset="-128"/>
            </a:endParaRPr>
          </a:p>
          <a:p>
            <a:r>
              <a:rPr lang="en-US" altLang="en-US" dirty="0">
                <a:solidFill>
                  <a:schemeClr val="tx1"/>
                </a:solidFill>
                <a:latin typeface="+mn-lt"/>
                <a:ea typeface="ＭＳ Ｐゴシック" panose="020B0600070205080204" pitchFamily="34" charset="-128"/>
                <a:cs typeface="Times New Roman" panose="02020603050405020304" pitchFamily="18" charset="0"/>
              </a:rPr>
              <a:t>Understand how the </a:t>
            </a:r>
            <a:r>
              <a:rPr lang="en-US" altLang="en-US" dirty="0" err="1">
                <a:solidFill>
                  <a:schemeClr val="tx1"/>
                </a:solidFill>
                <a:latin typeface="+mn-lt"/>
                <a:ea typeface="ＭＳ Ｐゴシック" panose="020B0600070205080204" pitchFamily="34" charset="-128"/>
                <a:cs typeface="Times New Roman" panose="02020603050405020304" pitchFamily="18" charset="0"/>
              </a:rPr>
              <a:t>Geospace</a:t>
            </a:r>
            <a:r>
              <a:rPr lang="en-US" altLang="en-US" dirty="0">
                <a:solidFill>
                  <a:schemeClr val="tx1"/>
                </a:solidFill>
                <a:latin typeface="+mn-lt"/>
                <a:ea typeface="ＭＳ Ｐゴシック" panose="020B0600070205080204" pitchFamily="34" charset="-128"/>
                <a:cs typeface="Times New Roman" panose="02020603050405020304" pitchFamily="18" charset="0"/>
              </a:rPr>
              <a:t> system will respond to an extreme space weather event, and given that understanding, </a:t>
            </a:r>
          </a:p>
          <a:p>
            <a:r>
              <a:rPr lang="en-US" altLang="en-US" dirty="0">
                <a:solidFill>
                  <a:schemeClr val="tx1"/>
                </a:solidFill>
                <a:latin typeface="+mn-lt"/>
                <a:ea typeface="ＭＳ Ｐゴシック" panose="020B0600070205080204" pitchFamily="34" charset="-128"/>
                <a:cs typeface="Times New Roman" panose="02020603050405020304" pitchFamily="18" charset="0"/>
              </a:rPr>
              <a:t>Determine the likely impacts that changes in neutral density and winds will have on the satellite drag, orbit predictions, and collision avoidance; and how changes in ionospheric density and structure will impact satellite and ground-based communications, geo-location, positioning, navigation, and timing (PNT).</a:t>
            </a:r>
          </a:p>
          <a:p>
            <a:endParaRPr lang="en-US" altLang="en-US" dirty="0">
              <a:latin typeface="+mn-lt"/>
              <a:ea typeface="ＭＳ Ｐゴシック" panose="020B0600070205080204" pitchFamily="34" charset="-128"/>
            </a:endParaRPr>
          </a:p>
        </p:txBody>
      </p:sp>
      <p:sp>
        <p:nvSpPr>
          <p:cNvPr id="21508" name="Footer Placeholder 4">
            <a:extLst>
              <a:ext uri="{FF2B5EF4-FFF2-40B4-BE49-F238E27FC236}">
                <a16:creationId xmlns:a16="http://schemas.microsoft.com/office/drawing/2014/main" xmlns="" id="{CC1A4D72-3871-1742-B666-8A58A4BADDCF}"/>
              </a:ext>
            </a:extLst>
          </p:cNvPr>
          <p:cNvSpPr>
            <a:spLocks noGrp="1"/>
          </p:cNvSpPr>
          <p:nvPr>
            <p:ph type="ftr" sz="quarter" idx="11"/>
          </p:nvPr>
        </p:nvSpPr>
        <p:spPr>
          <a:xfrm>
            <a:off x="3124200" y="4740759"/>
            <a:ext cx="2895600" cy="273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r>
              <a:rPr lang="en-US" altLang="en-US" sz="1400"/>
              <a:t>AFOSR Review, Albuqueque</a:t>
            </a:r>
            <a:endParaRPr lang="en-US" altLang="en-US" sz="1400" dirty="0"/>
          </a:p>
        </p:txBody>
      </p:sp>
      <p:sp>
        <p:nvSpPr>
          <p:cNvPr id="7" name="Title 1">
            <a:extLst>
              <a:ext uri="{FF2B5EF4-FFF2-40B4-BE49-F238E27FC236}">
                <a16:creationId xmlns:a16="http://schemas.microsoft.com/office/drawing/2014/main" xmlns="" id="{01C0D6A1-1D49-014F-86CA-EC0EDD69C57C}"/>
              </a:ext>
            </a:extLst>
          </p:cNvPr>
          <p:cNvSpPr txBox="1">
            <a:spLocks/>
          </p:cNvSpPr>
          <p:nvPr/>
        </p:nvSpPr>
        <p:spPr bwMode="auto">
          <a:xfrm>
            <a:off x="457200" y="993912"/>
            <a:ext cx="8196469" cy="857250"/>
          </a:xfrm>
          <a:prstGeom prst="rect">
            <a:avLst/>
          </a:prstGeom>
          <a:noFill/>
          <a:ln w="9525">
            <a:noFill/>
            <a:miter lim="800000"/>
            <a:headEnd/>
            <a:tailEnd/>
          </a:ln>
        </p:spPr>
        <p:txBody>
          <a:bodyPr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a:r>
              <a:rPr lang="en-US" altLang="en-US" sz="1800" dirty="0">
                <a:latin typeface="+mn-lt"/>
              </a:rPr>
              <a:t>The </a:t>
            </a:r>
            <a:r>
              <a:rPr lang="en-US" altLang="en-US" sz="1800" dirty="0" smtClean="0">
                <a:latin typeface="+mn-lt"/>
              </a:rPr>
              <a:t>study </a:t>
            </a:r>
            <a:r>
              <a:rPr lang="en-US" altLang="en-US" sz="1800" dirty="0">
                <a:latin typeface="+mn-lt"/>
              </a:rPr>
              <a:t>will use sophisticated coupled physical models of the magnetosphere-ionosphere-thermosphere to investigate, understand, and estimate a realistic response of the </a:t>
            </a:r>
            <a:r>
              <a:rPr lang="en-US" altLang="en-US" sz="1800" dirty="0" err="1">
                <a:latin typeface="+mn-lt"/>
              </a:rPr>
              <a:t>Geospace</a:t>
            </a:r>
            <a:r>
              <a:rPr lang="en-US" altLang="en-US" sz="1800" dirty="0">
                <a:latin typeface="+mn-lt"/>
              </a:rPr>
              <a:t> system to a Carrington-level extreme solar eruption. The study will also use quantify the possible impact on operational systems </a:t>
            </a:r>
            <a:endParaRPr lang="en-US" altLang="en-US" sz="1800" dirty="0">
              <a:solidFill>
                <a:schemeClr val="tx2"/>
              </a:solidFill>
              <a:latin typeface="+mn-lt"/>
            </a:endParaRPr>
          </a:p>
        </p:txBody>
      </p:sp>
      <p:sp>
        <p:nvSpPr>
          <p:cNvPr id="21510" name="Date Placeholder 7">
            <a:extLst>
              <a:ext uri="{FF2B5EF4-FFF2-40B4-BE49-F238E27FC236}">
                <a16:creationId xmlns:a16="http://schemas.microsoft.com/office/drawing/2014/main" xmlns="" id="{E4254B69-32DA-DD43-9CC5-36B1AC5C0421}"/>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r>
              <a:rPr lang="en-US" altLang="en-US" sz="1400"/>
              <a:t>Jan 28-30, 2020</a:t>
            </a:r>
            <a:endParaRPr lang="en-US" altLang="en-US" sz="1400" dirty="0"/>
          </a:p>
        </p:txBody>
      </p:sp>
      <p:sp>
        <p:nvSpPr>
          <p:cNvPr id="21511" name="Slide Number Placeholder 8">
            <a:extLst>
              <a:ext uri="{FF2B5EF4-FFF2-40B4-BE49-F238E27FC236}">
                <a16:creationId xmlns:a16="http://schemas.microsoft.com/office/drawing/2014/main" xmlns="" id="{E050912A-511B-A54B-8E69-EB1C342B0AB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fld id="{25F65702-1E54-0346-92BC-727D8EF8F807}" type="slidenum">
              <a:rPr lang="en-US" altLang="en-US" sz="1400"/>
              <a:pPr/>
              <a:t>2</a:t>
            </a:fld>
            <a:endParaRPr lang="en-US" altLang="en-US" sz="1400" dirty="0"/>
          </a:p>
        </p:txBody>
      </p:sp>
    </p:spTree>
    <p:extLst>
      <p:ext uri="{BB962C8B-B14F-4D97-AF65-F5344CB8AC3E}">
        <p14:creationId xmlns:p14="http://schemas.microsoft.com/office/powerpoint/2010/main" val="689314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22C9C-F5BB-0C4C-9C53-C2961040E12B}"/>
              </a:ext>
            </a:extLst>
          </p:cNvPr>
          <p:cNvSpPr>
            <a:spLocks noGrp="1"/>
          </p:cNvSpPr>
          <p:nvPr>
            <p:ph type="title"/>
          </p:nvPr>
        </p:nvSpPr>
        <p:spPr>
          <a:xfrm>
            <a:off x="269693" y="0"/>
            <a:ext cx="8596538" cy="512840"/>
          </a:xfrm>
        </p:spPr>
        <p:txBody>
          <a:bodyPr>
            <a:normAutofit fontScale="90000"/>
          </a:bodyPr>
          <a:lstStyle/>
          <a:p>
            <a:pPr algn="ctr"/>
            <a:r>
              <a:rPr lang="en-US" sz="2400" dirty="0"/>
              <a:t>Why erosion important for M-I-T coupling during extreme events?</a:t>
            </a:r>
          </a:p>
        </p:txBody>
      </p:sp>
      <p:pic>
        <p:nvPicPr>
          <p:cNvPr id="5" name="Picture 4">
            <a:extLst>
              <a:ext uri="{FF2B5EF4-FFF2-40B4-BE49-F238E27FC236}">
                <a16:creationId xmlns:a16="http://schemas.microsoft.com/office/drawing/2014/main" xmlns="" id="{993629D0-AD69-644E-8467-D0C37345C8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71" t="48351" r="3660"/>
          <a:stretch/>
        </p:blipFill>
        <p:spPr bwMode="auto">
          <a:xfrm>
            <a:off x="495300" y="640400"/>
            <a:ext cx="2124075" cy="2144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a:extLst>
              <a:ext uri="{FF2B5EF4-FFF2-40B4-BE49-F238E27FC236}">
                <a16:creationId xmlns:a16="http://schemas.microsoft.com/office/drawing/2014/main" xmlns="" id="{8C102610-825F-2A4B-A9B9-66137518DFA9}"/>
              </a:ext>
            </a:extLst>
          </p:cNvPr>
          <p:cNvSpPr txBox="1"/>
          <p:nvPr/>
        </p:nvSpPr>
        <p:spPr>
          <a:xfrm>
            <a:off x="-687508" y="4863396"/>
            <a:ext cx="3088304" cy="253916"/>
          </a:xfrm>
          <a:prstGeom prst="rect">
            <a:avLst/>
          </a:prstGeom>
          <a:noFill/>
        </p:spPr>
        <p:txBody>
          <a:bodyPr wrap="square" rtlCol="0">
            <a:spAutoFit/>
          </a:bodyPr>
          <a:lstStyle/>
          <a:p>
            <a:pPr algn="ctr"/>
            <a:r>
              <a:rPr lang="en-US" sz="1050" dirty="0"/>
              <a:t>[</a:t>
            </a:r>
            <a:r>
              <a:rPr lang="en-US" sz="1050" dirty="0" err="1"/>
              <a:t>Yizengaw</a:t>
            </a:r>
            <a:r>
              <a:rPr lang="en-US" sz="1050" dirty="0"/>
              <a:t> et al, 2005]</a:t>
            </a:r>
          </a:p>
        </p:txBody>
      </p:sp>
      <p:pic>
        <p:nvPicPr>
          <p:cNvPr id="15" name="Picture 14">
            <a:extLst>
              <a:ext uri="{FF2B5EF4-FFF2-40B4-BE49-F238E27FC236}">
                <a16:creationId xmlns:a16="http://schemas.microsoft.com/office/drawing/2014/main" xmlns="" id="{1F4952D9-6603-BD40-9374-BA50F6221DDB}"/>
              </a:ext>
            </a:extLst>
          </p:cNvPr>
          <p:cNvPicPr>
            <a:picLocks noChangeAspect="1"/>
          </p:cNvPicPr>
          <p:nvPr/>
        </p:nvPicPr>
        <p:blipFill>
          <a:blip r:embed="rId4"/>
          <a:stretch>
            <a:fillRect/>
          </a:stretch>
        </p:blipFill>
        <p:spPr>
          <a:xfrm>
            <a:off x="88499" y="2897532"/>
            <a:ext cx="3098574" cy="1934010"/>
          </a:xfrm>
          <a:prstGeom prst="rect">
            <a:avLst/>
          </a:prstGeom>
        </p:spPr>
      </p:pic>
      <p:pic>
        <p:nvPicPr>
          <p:cNvPr id="17" name="Picture 16">
            <a:extLst>
              <a:ext uri="{FF2B5EF4-FFF2-40B4-BE49-F238E27FC236}">
                <a16:creationId xmlns:a16="http://schemas.microsoft.com/office/drawing/2014/main" xmlns="" id="{C4518BCC-28E8-ED49-87A0-9E5B4BD5F8AD}"/>
              </a:ext>
            </a:extLst>
          </p:cNvPr>
          <p:cNvPicPr>
            <a:picLocks noChangeAspect="1"/>
          </p:cNvPicPr>
          <p:nvPr/>
        </p:nvPicPr>
        <p:blipFill>
          <a:blip r:embed="rId5"/>
          <a:stretch>
            <a:fillRect/>
          </a:stretch>
        </p:blipFill>
        <p:spPr>
          <a:xfrm>
            <a:off x="3358661" y="578852"/>
            <a:ext cx="4249428" cy="4256793"/>
          </a:xfrm>
          <a:prstGeom prst="rect">
            <a:avLst/>
          </a:prstGeom>
        </p:spPr>
      </p:pic>
      <p:sp>
        <p:nvSpPr>
          <p:cNvPr id="20" name="TextBox 19">
            <a:extLst>
              <a:ext uri="{FF2B5EF4-FFF2-40B4-BE49-F238E27FC236}">
                <a16:creationId xmlns:a16="http://schemas.microsoft.com/office/drawing/2014/main" xmlns="" id="{F9B4DA64-2B05-4841-8F99-F00274780556}"/>
              </a:ext>
            </a:extLst>
          </p:cNvPr>
          <p:cNvSpPr txBox="1"/>
          <p:nvPr/>
        </p:nvSpPr>
        <p:spPr>
          <a:xfrm>
            <a:off x="7498984" y="1814147"/>
            <a:ext cx="1535911" cy="2031325"/>
          </a:xfrm>
          <a:prstGeom prst="rect">
            <a:avLst/>
          </a:prstGeom>
          <a:noFill/>
        </p:spPr>
        <p:txBody>
          <a:bodyPr wrap="square" rtlCol="0">
            <a:spAutoFit/>
          </a:bodyPr>
          <a:lstStyle/>
          <a:p>
            <a:pPr marL="214313" indent="-214313">
              <a:buFont typeface="Arial" panose="020B0604020202020204" pitchFamily="34" charset="0"/>
              <a:buChar char="•"/>
            </a:pPr>
            <a:r>
              <a:rPr lang="en-US" sz="1050" dirty="0"/>
              <a:t>location of plasmapause generally corelates well with not only ionospheric trough but also SAPS</a:t>
            </a:r>
          </a:p>
          <a:p>
            <a:pPr marL="214313" indent="-214313">
              <a:buFont typeface="Arial" panose="020B0604020202020204" pitchFamily="34" charset="0"/>
              <a:buChar char="•"/>
            </a:pPr>
            <a:r>
              <a:rPr lang="en-US" sz="1050" dirty="0"/>
              <a:t>R2 FACs from magnetosphere close through low conductivity region in trough. </a:t>
            </a:r>
          </a:p>
          <a:p>
            <a:pPr marL="214313" indent="-214313">
              <a:buFont typeface="Arial" panose="020B0604020202020204" pitchFamily="34" charset="0"/>
              <a:buChar char="•"/>
            </a:pPr>
            <a:endParaRPr lang="en-US" sz="1050" dirty="0"/>
          </a:p>
        </p:txBody>
      </p:sp>
      <p:sp>
        <p:nvSpPr>
          <p:cNvPr id="21" name="TextBox 20">
            <a:extLst>
              <a:ext uri="{FF2B5EF4-FFF2-40B4-BE49-F238E27FC236}">
                <a16:creationId xmlns:a16="http://schemas.microsoft.com/office/drawing/2014/main" xmlns="" id="{02EF59AB-C617-CB46-8E88-CE3AEB583759}"/>
              </a:ext>
            </a:extLst>
          </p:cNvPr>
          <p:cNvSpPr txBox="1"/>
          <p:nvPr/>
        </p:nvSpPr>
        <p:spPr>
          <a:xfrm>
            <a:off x="4103728" y="4866711"/>
            <a:ext cx="3088304" cy="253916"/>
          </a:xfrm>
          <a:prstGeom prst="rect">
            <a:avLst/>
          </a:prstGeom>
          <a:noFill/>
        </p:spPr>
        <p:txBody>
          <a:bodyPr wrap="square" rtlCol="0">
            <a:spAutoFit/>
          </a:bodyPr>
          <a:lstStyle/>
          <a:p>
            <a:pPr algn="ctr"/>
            <a:r>
              <a:rPr lang="en-US" sz="1050" dirty="0"/>
              <a:t>[Foster &amp; Vo, 2002]</a:t>
            </a:r>
          </a:p>
        </p:txBody>
      </p:sp>
    </p:spTree>
    <p:extLst>
      <p:ext uri="{BB962C8B-B14F-4D97-AF65-F5344CB8AC3E}">
        <p14:creationId xmlns:p14="http://schemas.microsoft.com/office/powerpoint/2010/main" val="2162715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455EA95-F093-A644-B290-5D05B5C3E7F4}"/>
              </a:ext>
            </a:extLst>
          </p:cNvPr>
          <p:cNvPicPr>
            <a:picLocks noChangeAspect="1"/>
          </p:cNvPicPr>
          <p:nvPr/>
        </p:nvPicPr>
        <p:blipFill>
          <a:blip r:embed="rId3"/>
          <a:stretch>
            <a:fillRect/>
          </a:stretch>
        </p:blipFill>
        <p:spPr>
          <a:xfrm>
            <a:off x="5867401" y="67934"/>
            <a:ext cx="3208640" cy="2245056"/>
          </a:xfrm>
          <a:prstGeom prst="rect">
            <a:avLst/>
          </a:prstGeom>
        </p:spPr>
      </p:pic>
      <p:sp>
        <p:nvSpPr>
          <p:cNvPr id="2" name="Rectangle 1">
            <a:extLst>
              <a:ext uri="{FF2B5EF4-FFF2-40B4-BE49-F238E27FC236}">
                <a16:creationId xmlns:a16="http://schemas.microsoft.com/office/drawing/2014/main" xmlns="" id="{00AC4B9C-8D82-C340-9724-6F5F8D9BF2DC}"/>
              </a:ext>
            </a:extLst>
          </p:cNvPr>
          <p:cNvSpPr/>
          <p:nvPr/>
        </p:nvSpPr>
        <p:spPr>
          <a:xfrm>
            <a:off x="-393488" y="688259"/>
            <a:ext cx="6042582" cy="40121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6" name="Title 5">
            <a:extLst>
              <a:ext uri="{FF2B5EF4-FFF2-40B4-BE49-F238E27FC236}">
                <a16:creationId xmlns:a16="http://schemas.microsoft.com/office/drawing/2014/main" xmlns="" id="{B45F608C-94DC-1D40-AD0A-85FFFA0E6F67}"/>
              </a:ext>
            </a:extLst>
          </p:cNvPr>
          <p:cNvSpPr>
            <a:spLocks noGrp="1"/>
          </p:cNvSpPr>
          <p:nvPr>
            <p:ph type="title"/>
          </p:nvPr>
        </p:nvSpPr>
        <p:spPr>
          <a:xfrm>
            <a:off x="286245" y="35905"/>
            <a:ext cx="5094247" cy="541974"/>
          </a:xfrm>
        </p:spPr>
        <p:txBody>
          <a:bodyPr/>
          <a:lstStyle/>
          <a:p>
            <a:r>
              <a:rPr lang="en-US" sz="2400" dirty="0"/>
              <a:t>Extreme erosion observed by ERG</a:t>
            </a:r>
          </a:p>
        </p:txBody>
      </p:sp>
      <p:pic>
        <p:nvPicPr>
          <p:cNvPr id="4" name="Content Placeholder 3" descr="Fig3_cut">
            <a:extLst>
              <a:ext uri="{FF2B5EF4-FFF2-40B4-BE49-F238E27FC236}">
                <a16:creationId xmlns:a16="http://schemas.microsoft.com/office/drawing/2014/main" xmlns="" id="{6A13A546-0DE9-7640-B946-C86CAD5E026A}"/>
              </a:ext>
            </a:extLst>
          </p:cNvPr>
          <p:cNvPicPr>
            <a:picLocks noGrp="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55282" y="686508"/>
            <a:ext cx="5556174" cy="4013937"/>
          </a:xfrm>
          <a:prstGeom prst="rect">
            <a:avLst/>
          </a:prstGeom>
          <a:noFill/>
          <a:ln>
            <a:noFill/>
          </a:ln>
        </p:spPr>
      </p:pic>
      <p:pic>
        <p:nvPicPr>
          <p:cNvPr id="8" name="Content Placeholder 7" descr="OrbitXY_XZ">
            <a:extLst>
              <a:ext uri="{FF2B5EF4-FFF2-40B4-BE49-F238E27FC236}">
                <a16:creationId xmlns:a16="http://schemas.microsoft.com/office/drawing/2014/main" xmlns="" id="{2B826F14-FFA7-AB46-80C3-9ED818D62938}"/>
              </a:ext>
            </a:extLst>
          </p:cNvPr>
          <p:cNvPicPr>
            <a:picLocks noGrp="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709882" y="2599822"/>
            <a:ext cx="1376629" cy="2063267"/>
          </a:xfrm>
          <a:prstGeom prst="rect">
            <a:avLst/>
          </a:prstGeom>
          <a:noFill/>
          <a:ln>
            <a:noFill/>
          </a:ln>
        </p:spPr>
      </p:pic>
      <p:sp>
        <p:nvSpPr>
          <p:cNvPr id="11" name="TextBox 10">
            <a:extLst>
              <a:ext uri="{FF2B5EF4-FFF2-40B4-BE49-F238E27FC236}">
                <a16:creationId xmlns:a16="http://schemas.microsoft.com/office/drawing/2014/main" xmlns="" id="{2EFA84C2-4CE9-0748-BEC0-3504F551FFD7}"/>
              </a:ext>
            </a:extLst>
          </p:cNvPr>
          <p:cNvSpPr txBox="1"/>
          <p:nvPr/>
        </p:nvSpPr>
        <p:spPr>
          <a:xfrm>
            <a:off x="7020099" y="2582575"/>
            <a:ext cx="2123901" cy="1869743"/>
          </a:xfrm>
          <a:prstGeom prst="rect">
            <a:avLst/>
          </a:prstGeom>
          <a:noFill/>
        </p:spPr>
        <p:txBody>
          <a:bodyPr wrap="square" rtlCol="0">
            <a:spAutoFit/>
          </a:bodyPr>
          <a:lstStyle/>
          <a:p>
            <a:pPr marL="214313" indent="-214313">
              <a:buFont typeface="Arial" panose="020B0604020202020204" pitchFamily="34" charset="0"/>
              <a:buChar char="•"/>
            </a:pPr>
            <a:r>
              <a:rPr lang="en-US" sz="1050" dirty="0"/>
              <a:t>ERG is a Japanese mission to investigate acceleration and loss mechanisms of relativistic electrons. </a:t>
            </a:r>
          </a:p>
          <a:p>
            <a:pPr marL="214313" indent="-214313">
              <a:buFont typeface="Arial" panose="020B0604020202020204" pitchFamily="34" charset="0"/>
              <a:buChar char="•"/>
            </a:pPr>
            <a:r>
              <a:rPr lang="en-US" sz="1050" dirty="0"/>
              <a:t>1st obs. of deep plasmasphere erosion (LPP=&lt;2) with the in-situ Ne obs. </a:t>
            </a:r>
          </a:p>
          <a:p>
            <a:pPr marL="214313" indent="-214313">
              <a:buFont typeface="Arial" panose="020B0604020202020204" pitchFamily="34" charset="0"/>
              <a:buChar char="•"/>
            </a:pPr>
            <a:r>
              <a:rPr lang="en-US" sz="1050" dirty="0"/>
              <a:t>Ne identified from upper hybrid resonance(UHR) waves</a:t>
            </a:r>
          </a:p>
        </p:txBody>
      </p:sp>
      <p:sp>
        <p:nvSpPr>
          <p:cNvPr id="12" name="Up Arrow 11">
            <a:extLst>
              <a:ext uri="{FF2B5EF4-FFF2-40B4-BE49-F238E27FC236}">
                <a16:creationId xmlns:a16="http://schemas.microsoft.com/office/drawing/2014/main" xmlns="" id="{72B1FEF8-2EFF-0745-9FB7-CCA5380453B6}"/>
              </a:ext>
            </a:extLst>
          </p:cNvPr>
          <p:cNvSpPr/>
          <p:nvPr/>
        </p:nvSpPr>
        <p:spPr>
          <a:xfrm>
            <a:off x="792955" y="1500178"/>
            <a:ext cx="137160" cy="960120"/>
          </a:xfrm>
          <a:prstGeom prst="upArrow">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TextBox 12">
            <a:extLst>
              <a:ext uri="{FF2B5EF4-FFF2-40B4-BE49-F238E27FC236}">
                <a16:creationId xmlns:a16="http://schemas.microsoft.com/office/drawing/2014/main" xmlns="" id="{D9E2ED59-C47F-FB4D-8B14-7ADEDCB5B215}"/>
              </a:ext>
            </a:extLst>
          </p:cNvPr>
          <p:cNvSpPr txBox="1"/>
          <p:nvPr/>
        </p:nvSpPr>
        <p:spPr>
          <a:xfrm>
            <a:off x="844389" y="2259410"/>
            <a:ext cx="1073708" cy="646331"/>
          </a:xfrm>
          <a:prstGeom prst="rect">
            <a:avLst/>
          </a:prstGeom>
          <a:noFill/>
        </p:spPr>
        <p:txBody>
          <a:bodyPr wrap="square" rtlCol="0">
            <a:spAutoFit/>
          </a:bodyPr>
          <a:lstStyle/>
          <a:p>
            <a:r>
              <a:rPr lang="en-US" sz="1800" b="1" dirty="0">
                <a:solidFill>
                  <a:srgbClr val="FF9300"/>
                </a:solidFill>
              </a:rPr>
              <a:t>L</a:t>
            </a:r>
            <a:r>
              <a:rPr lang="en-US" sz="1800" b="1" baseline="-25000" dirty="0">
                <a:solidFill>
                  <a:srgbClr val="FF9300"/>
                </a:solidFill>
              </a:rPr>
              <a:t>PP</a:t>
            </a:r>
            <a:r>
              <a:rPr lang="en-US" sz="1800" b="1" dirty="0">
                <a:solidFill>
                  <a:srgbClr val="FF9300"/>
                </a:solidFill>
              </a:rPr>
              <a:t>=1.65</a:t>
            </a:r>
          </a:p>
        </p:txBody>
      </p:sp>
    </p:spTree>
    <p:extLst>
      <p:ext uri="{BB962C8B-B14F-4D97-AF65-F5344CB8AC3E}">
        <p14:creationId xmlns:p14="http://schemas.microsoft.com/office/powerpoint/2010/main" val="3009048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0AC4B9C-8D82-C340-9724-6F5F8D9BF2DC}"/>
              </a:ext>
            </a:extLst>
          </p:cNvPr>
          <p:cNvSpPr/>
          <p:nvPr/>
        </p:nvSpPr>
        <p:spPr>
          <a:xfrm>
            <a:off x="-228600" y="1220062"/>
            <a:ext cx="4654763" cy="3787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itle 5">
            <a:extLst>
              <a:ext uri="{FF2B5EF4-FFF2-40B4-BE49-F238E27FC236}">
                <a16:creationId xmlns:a16="http://schemas.microsoft.com/office/drawing/2014/main" xmlns="" id="{B45F608C-94DC-1D40-AD0A-85FFFA0E6F67}"/>
              </a:ext>
            </a:extLst>
          </p:cNvPr>
          <p:cNvSpPr>
            <a:spLocks noGrp="1"/>
          </p:cNvSpPr>
          <p:nvPr>
            <p:ph type="title"/>
          </p:nvPr>
        </p:nvSpPr>
        <p:spPr>
          <a:xfrm>
            <a:off x="83434" y="249693"/>
            <a:ext cx="4514850" cy="618983"/>
          </a:xfrm>
        </p:spPr>
        <p:txBody>
          <a:bodyPr/>
          <a:lstStyle/>
          <a:p>
            <a:pPr algn="ctr"/>
            <a:r>
              <a:rPr lang="en-US" dirty="0"/>
              <a:t>Plasmapause (#4) L</a:t>
            </a:r>
            <a:r>
              <a:rPr lang="en-US" baseline="-25000" dirty="0"/>
              <a:t>PP</a:t>
            </a:r>
            <a:r>
              <a:rPr lang="en-US" dirty="0"/>
              <a:t>=1.65</a:t>
            </a:r>
          </a:p>
        </p:txBody>
      </p:sp>
      <p:pic>
        <p:nvPicPr>
          <p:cNvPr id="4" name="Content Placeholder 3" descr="Fig3_cut">
            <a:extLst>
              <a:ext uri="{FF2B5EF4-FFF2-40B4-BE49-F238E27FC236}">
                <a16:creationId xmlns:a16="http://schemas.microsoft.com/office/drawing/2014/main" xmlns="" id="{6A13A546-0DE9-7640-B946-C86CAD5E026A}"/>
              </a:ext>
            </a:extLst>
          </p:cNvPr>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7698" y="1239112"/>
            <a:ext cx="4351830" cy="3787250"/>
          </a:xfrm>
          <a:prstGeom prst="rect">
            <a:avLst/>
          </a:prstGeom>
          <a:noFill/>
          <a:ln>
            <a:noFill/>
          </a:ln>
        </p:spPr>
      </p:pic>
      <p:pic>
        <p:nvPicPr>
          <p:cNvPr id="7" name="Content Placeholder 3" descr="fig1">
            <a:extLst>
              <a:ext uri="{FF2B5EF4-FFF2-40B4-BE49-F238E27FC236}">
                <a16:creationId xmlns:a16="http://schemas.microsoft.com/office/drawing/2014/main" xmlns="" id="{DDC698CD-52C5-E54F-8B19-9DEBFC83DF34}"/>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45716" y="424662"/>
            <a:ext cx="4514850" cy="2909707"/>
          </a:xfrm>
          <a:prstGeom prst="rect">
            <a:avLst/>
          </a:prstGeom>
          <a:noFill/>
          <a:ln>
            <a:noFill/>
          </a:ln>
        </p:spPr>
      </p:pic>
      <p:sp>
        <p:nvSpPr>
          <p:cNvPr id="3" name="TextBox 2">
            <a:extLst>
              <a:ext uri="{FF2B5EF4-FFF2-40B4-BE49-F238E27FC236}">
                <a16:creationId xmlns:a16="http://schemas.microsoft.com/office/drawing/2014/main" xmlns="" id="{F0D052FC-00BA-9D46-9B64-916BC175526E}"/>
              </a:ext>
            </a:extLst>
          </p:cNvPr>
          <p:cNvSpPr txBox="1"/>
          <p:nvPr/>
        </p:nvSpPr>
        <p:spPr>
          <a:xfrm>
            <a:off x="4389528" y="3397897"/>
            <a:ext cx="4654763" cy="1546577"/>
          </a:xfrm>
          <a:prstGeom prst="rect">
            <a:avLst/>
          </a:prstGeom>
          <a:noFill/>
        </p:spPr>
        <p:txBody>
          <a:bodyPr wrap="square" rtlCol="0">
            <a:spAutoFit/>
          </a:bodyPr>
          <a:lstStyle/>
          <a:p>
            <a:pPr marL="214313" indent="-214313">
              <a:buFont typeface="Arial" panose="020B0604020202020204" pitchFamily="34" charset="0"/>
              <a:buChar char="•"/>
            </a:pPr>
            <a:r>
              <a:rPr lang="en-US" sz="1050" dirty="0"/>
              <a:t>1Blue: quiet time plasmasphere before the storm, L=4.8;</a:t>
            </a:r>
          </a:p>
          <a:p>
            <a:pPr marL="214313" indent="-214313">
              <a:buFont typeface="Arial" panose="020B0604020202020204" pitchFamily="34" charset="0"/>
              <a:buChar char="•"/>
            </a:pPr>
            <a:r>
              <a:rPr lang="en-US" sz="1050" dirty="0"/>
              <a:t>2Cyan: initial erosion of the outer plasmasphere at L=3–5 and the plasmapause steepening at L=3 as the storm progresses. </a:t>
            </a:r>
          </a:p>
          <a:p>
            <a:pPr marL="214313" indent="-214313">
              <a:buFont typeface="Arial" panose="020B0604020202020204" pitchFamily="34" charset="0"/>
              <a:buChar char="•"/>
            </a:pPr>
            <a:r>
              <a:rPr lang="en-US" sz="1050" dirty="0"/>
              <a:t>3Green: the plasmapause pushed further equatorward at L=2.5 during the 1st CPCP enhancement. </a:t>
            </a:r>
          </a:p>
          <a:p>
            <a:pPr marL="214313" indent="-214313">
              <a:buFont typeface="Arial" panose="020B0604020202020204" pitchFamily="34" charset="0"/>
              <a:buChar char="•"/>
            </a:pPr>
            <a:r>
              <a:rPr lang="en-US" sz="1050" dirty="0"/>
              <a:t>4Black: the most severely eroded plasmasphere with the plasmapause L=1.65 immediately after the 2nd recovery phase. </a:t>
            </a:r>
          </a:p>
          <a:p>
            <a:pPr marL="214313" indent="-214313">
              <a:buFont typeface="Arial" panose="020B0604020202020204" pitchFamily="34" charset="0"/>
              <a:buChar char="•"/>
            </a:pPr>
            <a:r>
              <a:rPr lang="en-US" sz="1050" dirty="0"/>
              <a:t>Comparable to </a:t>
            </a:r>
            <a:r>
              <a:rPr lang="en-US" sz="1050" dirty="0" err="1"/>
              <a:t>halloween</a:t>
            </a:r>
            <a:r>
              <a:rPr lang="en-US" sz="1050" dirty="0"/>
              <a:t> Storm: min-</a:t>
            </a:r>
            <a:r>
              <a:rPr lang="en-US" sz="1050" dirty="0" err="1"/>
              <a:t>Ppaus</a:t>
            </a:r>
            <a:r>
              <a:rPr lang="en-US" sz="1050" dirty="0"/>
              <a:t> L=1.5Re (35deg magnetic latitude)</a:t>
            </a:r>
          </a:p>
        </p:txBody>
      </p:sp>
      <p:sp>
        <p:nvSpPr>
          <p:cNvPr id="10" name="Up Arrow 9">
            <a:extLst>
              <a:ext uri="{FF2B5EF4-FFF2-40B4-BE49-F238E27FC236}">
                <a16:creationId xmlns:a16="http://schemas.microsoft.com/office/drawing/2014/main" xmlns="" id="{05F9B643-AB8A-504A-B881-7D775E47D461}"/>
              </a:ext>
            </a:extLst>
          </p:cNvPr>
          <p:cNvSpPr/>
          <p:nvPr/>
        </p:nvSpPr>
        <p:spPr>
          <a:xfrm>
            <a:off x="600072" y="2003813"/>
            <a:ext cx="137160" cy="960120"/>
          </a:xfrm>
          <a:prstGeom prst="upArrow">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extBox 11">
            <a:extLst>
              <a:ext uri="{FF2B5EF4-FFF2-40B4-BE49-F238E27FC236}">
                <a16:creationId xmlns:a16="http://schemas.microsoft.com/office/drawing/2014/main" xmlns="" id="{05C4268A-D599-A949-A22C-32BF0B594A18}"/>
              </a:ext>
            </a:extLst>
          </p:cNvPr>
          <p:cNvSpPr txBox="1"/>
          <p:nvPr/>
        </p:nvSpPr>
        <p:spPr>
          <a:xfrm>
            <a:off x="651507" y="2688038"/>
            <a:ext cx="1073708" cy="646331"/>
          </a:xfrm>
          <a:prstGeom prst="rect">
            <a:avLst/>
          </a:prstGeom>
          <a:noFill/>
        </p:spPr>
        <p:txBody>
          <a:bodyPr wrap="square" rtlCol="0">
            <a:spAutoFit/>
          </a:bodyPr>
          <a:lstStyle/>
          <a:p>
            <a:r>
              <a:rPr lang="en-US" sz="1800" b="1" dirty="0">
                <a:solidFill>
                  <a:srgbClr val="FF9300"/>
                </a:solidFill>
              </a:rPr>
              <a:t>L</a:t>
            </a:r>
            <a:r>
              <a:rPr lang="en-US" sz="1800" b="1" baseline="-25000" dirty="0">
                <a:solidFill>
                  <a:srgbClr val="FF9300"/>
                </a:solidFill>
              </a:rPr>
              <a:t>PP</a:t>
            </a:r>
            <a:r>
              <a:rPr lang="en-US" sz="1800" b="1" dirty="0">
                <a:solidFill>
                  <a:srgbClr val="FF9300"/>
                </a:solidFill>
              </a:rPr>
              <a:t>=1.65</a:t>
            </a:r>
          </a:p>
        </p:txBody>
      </p:sp>
    </p:spTree>
    <p:extLst>
      <p:ext uri="{BB962C8B-B14F-4D97-AF65-F5344CB8AC3E}">
        <p14:creationId xmlns:p14="http://schemas.microsoft.com/office/powerpoint/2010/main" val="1855916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C03E0-834B-7041-9248-53058A93EF65}"/>
              </a:ext>
            </a:extLst>
          </p:cNvPr>
          <p:cNvSpPr>
            <a:spLocks noGrp="1"/>
          </p:cNvSpPr>
          <p:nvPr>
            <p:ph type="title"/>
          </p:nvPr>
        </p:nvSpPr>
        <p:spPr>
          <a:xfrm>
            <a:off x="628650" y="-11182"/>
            <a:ext cx="7886700" cy="994172"/>
          </a:xfrm>
        </p:spPr>
        <p:txBody>
          <a:bodyPr>
            <a:normAutofit fontScale="90000"/>
          </a:bodyPr>
          <a:lstStyle/>
          <a:p>
            <a:pPr algn="ctr"/>
            <a:r>
              <a:rPr lang="en-US" sz="3150" dirty="0"/>
              <a:t>Trough Expansion observed by GPS-TEC: Consistent with Plasmapause evolu</a:t>
            </a:r>
            <a:r>
              <a:rPr lang="en-US" sz="3150" b="1" dirty="0"/>
              <a:t>tion</a:t>
            </a:r>
          </a:p>
        </p:txBody>
      </p:sp>
      <p:pic>
        <p:nvPicPr>
          <p:cNvPr id="4" name="image7.gif">
            <a:extLst>
              <a:ext uri="{FF2B5EF4-FFF2-40B4-BE49-F238E27FC236}">
                <a16:creationId xmlns:a16="http://schemas.microsoft.com/office/drawing/2014/main" xmlns="" id="{020B8053-F861-1547-9238-20EBE7F4CF02}"/>
              </a:ext>
            </a:extLst>
          </p:cNvPr>
          <p:cNvPicPr>
            <a:picLocks noGrp="1"/>
          </p:cNvPicPr>
          <p:nvPr>
            <p:ph sz="half" idx="1"/>
          </p:nvPr>
        </p:nvPicPr>
        <p:blipFill>
          <a:blip r:embed="rId3"/>
          <a:stretch>
            <a:fillRect/>
          </a:stretch>
        </p:blipFill>
        <p:spPr>
          <a:xfrm>
            <a:off x="31054" y="893993"/>
            <a:ext cx="6643248" cy="4240841"/>
          </a:xfrm>
          <a:prstGeom prst="rect">
            <a:avLst/>
          </a:prstGeom>
          <a:ln/>
        </p:spPr>
      </p:pic>
      <p:sp>
        <p:nvSpPr>
          <p:cNvPr id="7" name="TextBox 6">
            <a:extLst>
              <a:ext uri="{FF2B5EF4-FFF2-40B4-BE49-F238E27FC236}">
                <a16:creationId xmlns:a16="http://schemas.microsoft.com/office/drawing/2014/main" xmlns="" id="{50BEA3AA-353F-7745-989F-F9EDFF5437FD}"/>
              </a:ext>
            </a:extLst>
          </p:cNvPr>
          <p:cNvSpPr txBox="1"/>
          <p:nvPr/>
        </p:nvSpPr>
        <p:spPr>
          <a:xfrm>
            <a:off x="996723" y="1846394"/>
            <a:ext cx="1010213" cy="323165"/>
          </a:xfrm>
          <a:prstGeom prst="rect">
            <a:avLst/>
          </a:prstGeom>
          <a:solidFill>
            <a:schemeClr val="tx1"/>
          </a:solidFill>
        </p:spPr>
        <p:txBody>
          <a:bodyPr wrap="none" rtlCol="0">
            <a:spAutoFit/>
          </a:bodyPr>
          <a:lstStyle/>
          <a:p>
            <a:r>
              <a:rPr lang="en-US" sz="1500" b="1" dirty="0">
                <a:solidFill>
                  <a:srgbClr val="FF40FF"/>
                </a:solidFill>
              </a:rPr>
              <a:t>199</a:t>
            </a:r>
            <a:r>
              <a:rPr lang="en-US" sz="1500" b="1" baseline="30000" dirty="0">
                <a:solidFill>
                  <a:srgbClr val="FF40FF"/>
                </a:solidFill>
              </a:rPr>
              <a:t>◦</a:t>
            </a:r>
            <a:r>
              <a:rPr lang="en-US" sz="1500" b="1" dirty="0">
                <a:solidFill>
                  <a:srgbClr val="FF40FF"/>
                </a:solidFill>
              </a:rPr>
              <a:t>mlon</a:t>
            </a:r>
          </a:p>
        </p:txBody>
      </p:sp>
      <p:sp>
        <p:nvSpPr>
          <p:cNvPr id="8" name="TextBox 7">
            <a:extLst>
              <a:ext uri="{FF2B5EF4-FFF2-40B4-BE49-F238E27FC236}">
                <a16:creationId xmlns:a16="http://schemas.microsoft.com/office/drawing/2014/main" xmlns="" id="{C1329CDC-09EA-D042-B99E-E2AA91E5F473}"/>
              </a:ext>
            </a:extLst>
          </p:cNvPr>
          <p:cNvSpPr txBox="1"/>
          <p:nvPr/>
        </p:nvSpPr>
        <p:spPr>
          <a:xfrm>
            <a:off x="986334" y="3092043"/>
            <a:ext cx="1010213" cy="323165"/>
          </a:xfrm>
          <a:prstGeom prst="rect">
            <a:avLst/>
          </a:prstGeom>
          <a:solidFill>
            <a:schemeClr val="tx1"/>
          </a:solidFill>
        </p:spPr>
        <p:txBody>
          <a:bodyPr wrap="none" rtlCol="0">
            <a:spAutoFit/>
          </a:bodyPr>
          <a:lstStyle/>
          <a:p>
            <a:r>
              <a:rPr lang="en-US" sz="1500" b="1" dirty="0">
                <a:solidFill>
                  <a:srgbClr val="FF40FF"/>
                </a:solidFill>
              </a:rPr>
              <a:t>216</a:t>
            </a:r>
            <a:r>
              <a:rPr lang="en-US" sz="1500" b="1" baseline="30000" dirty="0">
                <a:solidFill>
                  <a:srgbClr val="FF40FF"/>
                </a:solidFill>
              </a:rPr>
              <a:t>◦</a:t>
            </a:r>
            <a:r>
              <a:rPr lang="en-US" sz="1500" b="1" dirty="0">
                <a:solidFill>
                  <a:srgbClr val="FF40FF"/>
                </a:solidFill>
              </a:rPr>
              <a:t>mlon</a:t>
            </a:r>
          </a:p>
        </p:txBody>
      </p:sp>
      <p:sp>
        <p:nvSpPr>
          <p:cNvPr id="9" name="TextBox 8">
            <a:extLst>
              <a:ext uri="{FF2B5EF4-FFF2-40B4-BE49-F238E27FC236}">
                <a16:creationId xmlns:a16="http://schemas.microsoft.com/office/drawing/2014/main" xmlns="" id="{32523B7A-5691-4F47-B618-013AC0745BB9}"/>
              </a:ext>
            </a:extLst>
          </p:cNvPr>
          <p:cNvSpPr txBox="1"/>
          <p:nvPr/>
        </p:nvSpPr>
        <p:spPr>
          <a:xfrm>
            <a:off x="975945" y="4325445"/>
            <a:ext cx="1010213" cy="323165"/>
          </a:xfrm>
          <a:prstGeom prst="rect">
            <a:avLst/>
          </a:prstGeom>
          <a:solidFill>
            <a:schemeClr val="tx1"/>
          </a:solidFill>
        </p:spPr>
        <p:txBody>
          <a:bodyPr wrap="none" rtlCol="0">
            <a:spAutoFit/>
          </a:bodyPr>
          <a:lstStyle/>
          <a:p>
            <a:r>
              <a:rPr lang="en-US" sz="1500" b="1" dirty="0">
                <a:solidFill>
                  <a:srgbClr val="FF40FF"/>
                </a:solidFill>
              </a:rPr>
              <a:t>231</a:t>
            </a:r>
            <a:r>
              <a:rPr lang="en-US" sz="1500" b="1" baseline="30000" dirty="0">
                <a:solidFill>
                  <a:srgbClr val="FF40FF"/>
                </a:solidFill>
              </a:rPr>
              <a:t>◦</a:t>
            </a:r>
            <a:r>
              <a:rPr lang="en-US" sz="1500" b="1" dirty="0">
                <a:solidFill>
                  <a:srgbClr val="FF40FF"/>
                </a:solidFill>
              </a:rPr>
              <a:t>mlon</a:t>
            </a:r>
          </a:p>
        </p:txBody>
      </p:sp>
      <p:sp>
        <p:nvSpPr>
          <p:cNvPr id="11" name="TextBox 10">
            <a:extLst>
              <a:ext uri="{FF2B5EF4-FFF2-40B4-BE49-F238E27FC236}">
                <a16:creationId xmlns:a16="http://schemas.microsoft.com/office/drawing/2014/main" xmlns="" id="{5EBFADAC-5F81-1847-A3E6-053525DDEBB3}"/>
              </a:ext>
            </a:extLst>
          </p:cNvPr>
          <p:cNvSpPr txBox="1"/>
          <p:nvPr/>
        </p:nvSpPr>
        <p:spPr>
          <a:xfrm>
            <a:off x="6733307" y="1436876"/>
            <a:ext cx="2153805" cy="2516073"/>
          </a:xfrm>
          <a:prstGeom prst="rect">
            <a:avLst/>
          </a:prstGeom>
          <a:noFill/>
        </p:spPr>
        <p:txBody>
          <a:bodyPr wrap="square" rtlCol="0">
            <a:spAutoFit/>
          </a:bodyPr>
          <a:lstStyle/>
          <a:p>
            <a:pPr marL="214313" indent="-214313">
              <a:buFont typeface="Arial" panose="020B0604020202020204" pitchFamily="34" charset="0"/>
              <a:buChar char="•"/>
            </a:pPr>
            <a:r>
              <a:rPr lang="en-US" sz="1050" dirty="0"/>
              <a:t>Trough expanded equatorward as the storm progressed.</a:t>
            </a:r>
          </a:p>
          <a:p>
            <a:pPr marL="214313" indent="-214313">
              <a:buFont typeface="Arial" panose="020B0604020202020204" pitchFamily="34" charset="0"/>
              <a:buChar char="•"/>
            </a:pPr>
            <a:r>
              <a:rPr lang="en-US" sz="1050" dirty="0"/>
              <a:t>Plots: detrended GPS-TEC over the American longitude sectors: (a)199; (b)216; and (c)232 deg </a:t>
            </a:r>
            <a:r>
              <a:rPr lang="en-US" sz="1050" dirty="0" err="1"/>
              <a:t>mLon</a:t>
            </a:r>
            <a:r>
              <a:rPr lang="en-US" sz="1050" dirty="0"/>
              <a:t>. </a:t>
            </a:r>
          </a:p>
          <a:p>
            <a:pPr marL="214313" indent="-214313">
              <a:buFont typeface="Arial" panose="020B0604020202020204" pitchFamily="34" charset="0"/>
              <a:buChar char="•"/>
            </a:pPr>
            <a:r>
              <a:rPr lang="en-US" sz="1050" dirty="0"/>
              <a:t>Trough identified by min-TEC (yellow dash lines). </a:t>
            </a:r>
          </a:p>
          <a:p>
            <a:pPr marL="214313" indent="-214313">
              <a:buFont typeface="Arial" panose="020B0604020202020204" pitchFamily="34" charset="0"/>
              <a:buChar char="•"/>
            </a:pPr>
            <a:r>
              <a:rPr lang="en-US" sz="1050" dirty="0"/>
              <a:t>trough keeps moving equatorward down to 48deg(L=2.2). </a:t>
            </a:r>
          </a:p>
          <a:p>
            <a:pPr marL="214313" indent="-214313">
              <a:buFont typeface="Arial" panose="020B0604020202020204" pitchFamily="34" charset="0"/>
              <a:buChar char="•"/>
            </a:pPr>
            <a:r>
              <a:rPr lang="en-US" sz="1050" dirty="0"/>
              <a:t>trough expansion qualitatively consistent with obs. plasmapause evolution.</a:t>
            </a:r>
          </a:p>
        </p:txBody>
      </p:sp>
    </p:spTree>
    <p:extLst>
      <p:ext uri="{BB962C8B-B14F-4D97-AF65-F5344CB8AC3E}">
        <p14:creationId xmlns:p14="http://schemas.microsoft.com/office/powerpoint/2010/main" val="2414646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C03E0-834B-7041-9248-53058A93EF65}"/>
              </a:ext>
            </a:extLst>
          </p:cNvPr>
          <p:cNvSpPr>
            <a:spLocks noGrp="1"/>
          </p:cNvSpPr>
          <p:nvPr>
            <p:ph type="title"/>
          </p:nvPr>
        </p:nvSpPr>
        <p:spPr>
          <a:xfrm>
            <a:off x="1220900" y="446957"/>
            <a:ext cx="6898997" cy="572625"/>
          </a:xfrm>
        </p:spPr>
        <p:txBody>
          <a:bodyPr/>
          <a:lstStyle/>
          <a:p>
            <a:r>
              <a:rPr lang="en-US" dirty="0"/>
              <a:t>Trough Expansion observed by GPS-TEC</a:t>
            </a:r>
          </a:p>
        </p:txBody>
      </p:sp>
      <p:pic>
        <p:nvPicPr>
          <p:cNvPr id="4" name="image7.gif">
            <a:extLst>
              <a:ext uri="{FF2B5EF4-FFF2-40B4-BE49-F238E27FC236}">
                <a16:creationId xmlns:a16="http://schemas.microsoft.com/office/drawing/2014/main" xmlns="" id="{020B8053-F861-1547-9238-20EBE7F4CF02}"/>
              </a:ext>
            </a:extLst>
          </p:cNvPr>
          <p:cNvPicPr>
            <a:picLocks noGrp="1"/>
          </p:cNvPicPr>
          <p:nvPr>
            <p:ph sz="half" idx="1"/>
          </p:nvPr>
        </p:nvPicPr>
        <p:blipFill>
          <a:blip r:embed="rId3"/>
          <a:stretch>
            <a:fillRect/>
          </a:stretch>
        </p:blipFill>
        <p:spPr>
          <a:xfrm>
            <a:off x="104535" y="1268017"/>
            <a:ext cx="4467466" cy="3364706"/>
          </a:xfrm>
          <a:prstGeom prst="rect">
            <a:avLst/>
          </a:prstGeom>
          <a:ln/>
        </p:spPr>
      </p:pic>
      <p:pic>
        <p:nvPicPr>
          <p:cNvPr id="6" name="image6.gif">
            <a:extLst>
              <a:ext uri="{FF2B5EF4-FFF2-40B4-BE49-F238E27FC236}">
                <a16:creationId xmlns:a16="http://schemas.microsoft.com/office/drawing/2014/main" xmlns="" id="{1CBD8B31-D60A-7747-8DE1-769B104D72AE}"/>
              </a:ext>
            </a:extLst>
          </p:cNvPr>
          <p:cNvPicPr>
            <a:picLocks noGrp="1"/>
          </p:cNvPicPr>
          <p:nvPr>
            <p:ph sz="half" idx="2"/>
          </p:nvPr>
        </p:nvPicPr>
        <p:blipFill>
          <a:blip r:embed="rId4"/>
          <a:srcRect/>
          <a:stretch>
            <a:fillRect/>
          </a:stretch>
        </p:blipFill>
        <p:spPr>
          <a:xfrm>
            <a:off x="4657127" y="1316465"/>
            <a:ext cx="2837968" cy="3263504"/>
          </a:xfrm>
          <a:prstGeom prst="rect">
            <a:avLst/>
          </a:prstGeom>
          <a:ln/>
        </p:spPr>
      </p:pic>
      <p:sp>
        <p:nvSpPr>
          <p:cNvPr id="7" name="TextBox 6">
            <a:extLst>
              <a:ext uri="{FF2B5EF4-FFF2-40B4-BE49-F238E27FC236}">
                <a16:creationId xmlns:a16="http://schemas.microsoft.com/office/drawing/2014/main" xmlns="" id="{50BEA3AA-353F-7745-989F-F9EDFF5437FD}"/>
              </a:ext>
            </a:extLst>
          </p:cNvPr>
          <p:cNvSpPr txBox="1"/>
          <p:nvPr/>
        </p:nvSpPr>
        <p:spPr>
          <a:xfrm>
            <a:off x="764038" y="1964668"/>
            <a:ext cx="913724" cy="553998"/>
          </a:xfrm>
          <a:prstGeom prst="rect">
            <a:avLst/>
          </a:prstGeom>
          <a:solidFill>
            <a:schemeClr val="tx1"/>
          </a:solidFill>
        </p:spPr>
        <p:txBody>
          <a:bodyPr wrap="square" rtlCol="0">
            <a:spAutoFit/>
          </a:bodyPr>
          <a:lstStyle/>
          <a:p>
            <a:r>
              <a:rPr lang="en-US" sz="1500" b="1" dirty="0">
                <a:solidFill>
                  <a:srgbClr val="FF40FF"/>
                </a:solidFill>
              </a:rPr>
              <a:t>199</a:t>
            </a:r>
            <a:r>
              <a:rPr lang="en-US" sz="1500" b="1" baseline="30000" dirty="0">
                <a:solidFill>
                  <a:srgbClr val="FF40FF"/>
                </a:solidFill>
              </a:rPr>
              <a:t>◦</a:t>
            </a:r>
            <a:r>
              <a:rPr lang="en-US" sz="1500" b="1" dirty="0">
                <a:solidFill>
                  <a:srgbClr val="FF40FF"/>
                </a:solidFill>
              </a:rPr>
              <a:t>mlon</a:t>
            </a:r>
          </a:p>
        </p:txBody>
      </p:sp>
      <p:sp>
        <p:nvSpPr>
          <p:cNvPr id="8" name="TextBox 7">
            <a:extLst>
              <a:ext uri="{FF2B5EF4-FFF2-40B4-BE49-F238E27FC236}">
                <a16:creationId xmlns:a16="http://schemas.microsoft.com/office/drawing/2014/main" xmlns="" id="{C1329CDC-09EA-D042-B99E-E2AA91E5F473}"/>
              </a:ext>
            </a:extLst>
          </p:cNvPr>
          <p:cNvSpPr txBox="1"/>
          <p:nvPr/>
        </p:nvSpPr>
        <p:spPr>
          <a:xfrm>
            <a:off x="753649" y="2940891"/>
            <a:ext cx="913724" cy="553998"/>
          </a:xfrm>
          <a:prstGeom prst="rect">
            <a:avLst/>
          </a:prstGeom>
          <a:solidFill>
            <a:schemeClr val="tx1"/>
          </a:solidFill>
        </p:spPr>
        <p:txBody>
          <a:bodyPr wrap="square" rtlCol="0">
            <a:spAutoFit/>
          </a:bodyPr>
          <a:lstStyle/>
          <a:p>
            <a:r>
              <a:rPr lang="en-US" sz="1500" b="1" dirty="0">
                <a:solidFill>
                  <a:srgbClr val="FF40FF"/>
                </a:solidFill>
              </a:rPr>
              <a:t>216</a:t>
            </a:r>
            <a:r>
              <a:rPr lang="en-US" sz="1500" b="1" baseline="30000" dirty="0">
                <a:solidFill>
                  <a:srgbClr val="FF40FF"/>
                </a:solidFill>
              </a:rPr>
              <a:t>◦</a:t>
            </a:r>
            <a:r>
              <a:rPr lang="en-US" sz="1500" b="1" dirty="0">
                <a:solidFill>
                  <a:srgbClr val="FF40FF"/>
                </a:solidFill>
              </a:rPr>
              <a:t>mlon</a:t>
            </a:r>
          </a:p>
        </p:txBody>
      </p:sp>
      <p:sp>
        <p:nvSpPr>
          <p:cNvPr id="9" name="TextBox 8">
            <a:extLst>
              <a:ext uri="{FF2B5EF4-FFF2-40B4-BE49-F238E27FC236}">
                <a16:creationId xmlns:a16="http://schemas.microsoft.com/office/drawing/2014/main" xmlns="" id="{32523B7A-5691-4F47-B618-013AC0745BB9}"/>
              </a:ext>
            </a:extLst>
          </p:cNvPr>
          <p:cNvSpPr txBox="1"/>
          <p:nvPr/>
        </p:nvSpPr>
        <p:spPr>
          <a:xfrm>
            <a:off x="743260" y="3929358"/>
            <a:ext cx="913724" cy="553998"/>
          </a:xfrm>
          <a:prstGeom prst="rect">
            <a:avLst/>
          </a:prstGeom>
          <a:solidFill>
            <a:schemeClr val="tx1"/>
          </a:solidFill>
        </p:spPr>
        <p:txBody>
          <a:bodyPr wrap="square" rtlCol="0">
            <a:spAutoFit/>
          </a:bodyPr>
          <a:lstStyle/>
          <a:p>
            <a:r>
              <a:rPr lang="en-US" sz="1500" b="1" dirty="0">
                <a:solidFill>
                  <a:srgbClr val="FF40FF"/>
                </a:solidFill>
              </a:rPr>
              <a:t>231</a:t>
            </a:r>
            <a:r>
              <a:rPr lang="en-US" sz="1500" b="1" baseline="30000" dirty="0">
                <a:solidFill>
                  <a:srgbClr val="FF40FF"/>
                </a:solidFill>
              </a:rPr>
              <a:t>◦</a:t>
            </a:r>
            <a:r>
              <a:rPr lang="en-US" sz="1500" b="1" dirty="0">
                <a:solidFill>
                  <a:srgbClr val="FF40FF"/>
                </a:solidFill>
              </a:rPr>
              <a:t>mlon</a:t>
            </a:r>
          </a:p>
        </p:txBody>
      </p:sp>
      <p:sp>
        <p:nvSpPr>
          <p:cNvPr id="3" name="TextBox 2">
            <a:extLst>
              <a:ext uri="{FF2B5EF4-FFF2-40B4-BE49-F238E27FC236}">
                <a16:creationId xmlns:a16="http://schemas.microsoft.com/office/drawing/2014/main" xmlns="" id="{D2D15640-97C7-7644-9289-18C988CEAA47}"/>
              </a:ext>
            </a:extLst>
          </p:cNvPr>
          <p:cNvSpPr txBox="1"/>
          <p:nvPr/>
        </p:nvSpPr>
        <p:spPr>
          <a:xfrm>
            <a:off x="7531554" y="2362724"/>
            <a:ext cx="1587955" cy="2192908"/>
          </a:xfrm>
          <a:prstGeom prst="rect">
            <a:avLst/>
          </a:prstGeom>
          <a:noFill/>
        </p:spPr>
        <p:txBody>
          <a:bodyPr wrap="square" rtlCol="0">
            <a:spAutoFit/>
          </a:bodyPr>
          <a:lstStyle/>
          <a:p>
            <a:pPr marL="214313" indent="-214313">
              <a:buFont typeface="Arial" panose="020B0604020202020204" pitchFamily="34" charset="0"/>
              <a:buChar char="•"/>
            </a:pPr>
            <a:r>
              <a:rPr lang="en-US" sz="1050" dirty="0"/>
              <a:t>Detrended TEC when ERG observed the deepest erosion(23:40UT)</a:t>
            </a:r>
          </a:p>
          <a:p>
            <a:pPr marL="214313" indent="-214313">
              <a:buFont typeface="Arial" panose="020B0604020202020204" pitchFamily="34" charset="0"/>
              <a:buChar char="•"/>
            </a:pPr>
            <a:r>
              <a:rPr lang="en-US" sz="1050" dirty="0"/>
              <a:t>Red line: ERG footprint</a:t>
            </a:r>
          </a:p>
          <a:p>
            <a:pPr marL="214313" indent="-214313">
              <a:buFont typeface="Arial" panose="020B0604020202020204" pitchFamily="34" charset="0"/>
              <a:buChar char="•"/>
            </a:pPr>
            <a:r>
              <a:rPr lang="en-US" sz="1050" dirty="0"/>
              <a:t>The midlatitude trough developed in dusk and </a:t>
            </a:r>
            <a:r>
              <a:rPr lang="en-US" sz="1050" dirty="0" err="1"/>
              <a:t>postmidnight</a:t>
            </a:r>
            <a:r>
              <a:rPr lang="en-US" sz="1050" dirty="0"/>
              <a:t> sectors. </a:t>
            </a:r>
          </a:p>
          <a:p>
            <a:pPr marL="214313" indent="-214313">
              <a:buFont typeface="Arial" panose="020B0604020202020204" pitchFamily="34" charset="0"/>
              <a:buChar char="•"/>
            </a:pPr>
            <a:endParaRPr lang="en-US" sz="1050" dirty="0"/>
          </a:p>
        </p:txBody>
      </p:sp>
      <p:sp>
        <p:nvSpPr>
          <p:cNvPr id="10" name="TextBox 9">
            <a:extLst>
              <a:ext uri="{FF2B5EF4-FFF2-40B4-BE49-F238E27FC236}">
                <a16:creationId xmlns:a16="http://schemas.microsoft.com/office/drawing/2014/main" xmlns="" id="{DD6E1607-281A-374E-A244-39B26BDE764F}"/>
              </a:ext>
            </a:extLst>
          </p:cNvPr>
          <p:cNvSpPr txBox="1"/>
          <p:nvPr/>
        </p:nvSpPr>
        <p:spPr>
          <a:xfrm rot="1502307">
            <a:off x="5605254" y="3626597"/>
            <a:ext cx="399553" cy="276999"/>
          </a:xfrm>
          <a:prstGeom prst="rect">
            <a:avLst/>
          </a:prstGeom>
          <a:noFill/>
        </p:spPr>
        <p:txBody>
          <a:bodyPr wrap="square" rtlCol="0">
            <a:spAutoFit/>
          </a:bodyPr>
          <a:lstStyle/>
          <a:p>
            <a:pPr algn="ctr"/>
            <a:r>
              <a:rPr lang="en-US" sz="1200" b="1" dirty="0">
                <a:solidFill>
                  <a:srgbClr val="FF40FF"/>
                </a:solidFill>
              </a:rPr>
              <a:t>30</a:t>
            </a:r>
            <a:r>
              <a:rPr lang="en-US" sz="1200" b="1" baseline="30000" dirty="0">
                <a:solidFill>
                  <a:srgbClr val="FF40FF"/>
                </a:solidFill>
              </a:rPr>
              <a:t>◦</a:t>
            </a:r>
            <a:endParaRPr lang="en-US" sz="1200" b="1" dirty="0">
              <a:solidFill>
                <a:srgbClr val="FF40FF"/>
              </a:solidFill>
            </a:endParaRPr>
          </a:p>
        </p:txBody>
      </p:sp>
      <p:sp>
        <p:nvSpPr>
          <p:cNvPr id="17" name="TextBox 16">
            <a:extLst>
              <a:ext uri="{FF2B5EF4-FFF2-40B4-BE49-F238E27FC236}">
                <a16:creationId xmlns:a16="http://schemas.microsoft.com/office/drawing/2014/main" xmlns="" id="{4B5BD09F-8D0C-4541-B275-68AB1BF0B2CF}"/>
              </a:ext>
            </a:extLst>
          </p:cNvPr>
          <p:cNvSpPr txBox="1"/>
          <p:nvPr/>
        </p:nvSpPr>
        <p:spPr>
          <a:xfrm rot="1498538">
            <a:off x="5708043" y="3445914"/>
            <a:ext cx="399553" cy="276999"/>
          </a:xfrm>
          <a:prstGeom prst="rect">
            <a:avLst/>
          </a:prstGeom>
          <a:noFill/>
        </p:spPr>
        <p:txBody>
          <a:bodyPr wrap="square" rtlCol="0">
            <a:spAutoFit/>
          </a:bodyPr>
          <a:lstStyle/>
          <a:p>
            <a:pPr algn="ctr"/>
            <a:r>
              <a:rPr lang="en-US" sz="1200" b="1" dirty="0">
                <a:solidFill>
                  <a:srgbClr val="FF40FF"/>
                </a:solidFill>
              </a:rPr>
              <a:t>50</a:t>
            </a:r>
            <a:r>
              <a:rPr lang="en-US" sz="1200" b="1" baseline="30000" dirty="0">
                <a:solidFill>
                  <a:srgbClr val="FF40FF"/>
                </a:solidFill>
              </a:rPr>
              <a:t>◦</a:t>
            </a:r>
            <a:endParaRPr lang="en-US" sz="1200" b="1" dirty="0">
              <a:solidFill>
                <a:srgbClr val="FF40FF"/>
              </a:solidFill>
            </a:endParaRPr>
          </a:p>
        </p:txBody>
      </p:sp>
    </p:spTree>
    <p:extLst>
      <p:ext uri="{BB962C8B-B14F-4D97-AF65-F5344CB8AC3E}">
        <p14:creationId xmlns:p14="http://schemas.microsoft.com/office/powerpoint/2010/main" val="3552246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9.gif">
            <a:extLst>
              <a:ext uri="{FF2B5EF4-FFF2-40B4-BE49-F238E27FC236}">
                <a16:creationId xmlns:a16="http://schemas.microsoft.com/office/drawing/2014/main" xmlns="" id="{E43C97F8-BF5F-8545-84F1-570373ABFCD5}"/>
              </a:ext>
            </a:extLst>
          </p:cNvPr>
          <p:cNvPicPr/>
          <p:nvPr/>
        </p:nvPicPr>
        <p:blipFill rotWithShape="1">
          <a:blip r:embed="rId3"/>
          <a:srcRect l="8685" t="9736" r="6954" b="54306"/>
          <a:stretch/>
        </p:blipFill>
        <p:spPr>
          <a:xfrm>
            <a:off x="140279" y="1026727"/>
            <a:ext cx="4240843" cy="3621473"/>
          </a:xfrm>
          <a:prstGeom prst="rect">
            <a:avLst/>
          </a:prstGeom>
          <a:ln/>
        </p:spPr>
      </p:pic>
      <p:pic>
        <p:nvPicPr>
          <p:cNvPr id="20" name="image9.gif">
            <a:extLst>
              <a:ext uri="{FF2B5EF4-FFF2-40B4-BE49-F238E27FC236}">
                <a16:creationId xmlns:a16="http://schemas.microsoft.com/office/drawing/2014/main" xmlns="" id="{AE9F5327-5161-CE46-B3CF-7567D36F09E6}"/>
              </a:ext>
            </a:extLst>
          </p:cNvPr>
          <p:cNvPicPr/>
          <p:nvPr/>
        </p:nvPicPr>
        <p:blipFill rotWithShape="1">
          <a:blip r:embed="rId3"/>
          <a:srcRect l="8685" t="79589" r="6954" b="10990"/>
          <a:stretch/>
        </p:blipFill>
        <p:spPr>
          <a:xfrm>
            <a:off x="140278" y="4582710"/>
            <a:ext cx="4238244" cy="335616"/>
          </a:xfrm>
          <a:prstGeom prst="rect">
            <a:avLst/>
          </a:prstGeom>
          <a:ln/>
        </p:spPr>
      </p:pic>
      <p:sp>
        <p:nvSpPr>
          <p:cNvPr id="2" name="Title 1">
            <a:extLst>
              <a:ext uri="{FF2B5EF4-FFF2-40B4-BE49-F238E27FC236}">
                <a16:creationId xmlns:a16="http://schemas.microsoft.com/office/drawing/2014/main" xmlns="" id="{CF1AE384-1AC6-3B45-A1AC-F218A0A3A147}"/>
              </a:ext>
            </a:extLst>
          </p:cNvPr>
          <p:cNvSpPr>
            <a:spLocks noGrp="1"/>
          </p:cNvSpPr>
          <p:nvPr>
            <p:ph type="title"/>
          </p:nvPr>
        </p:nvSpPr>
        <p:spPr>
          <a:xfrm>
            <a:off x="688721" y="137906"/>
            <a:ext cx="5031715" cy="964956"/>
          </a:xfrm>
        </p:spPr>
        <p:txBody>
          <a:bodyPr/>
          <a:lstStyle/>
          <a:p>
            <a:pPr algn="ctr"/>
            <a:r>
              <a:rPr lang="en-US" sz="2400" dirty="0"/>
              <a:t>What caused the extreme erosion &amp; trough expansion?</a:t>
            </a:r>
          </a:p>
        </p:txBody>
      </p:sp>
      <p:sp>
        <p:nvSpPr>
          <p:cNvPr id="9" name="TextBox 8">
            <a:extLst>
              <a:ext uri="{FF2B5EF4-FFF2-40B4-BE49-F238E27FC236}">
                <a16:creationId xmlns:a16="http://schemas.microsoft.com/office/drawing/2014/main" xmlns="" id="{58C36999-0279-1144-86C6-993F8E0229D3}"/>
              </a:ext>
            </a:extLst>
          </p:cNvPr>
          <p:cNvSpPr txBox="1"/>
          <p:nvPr/>
        </p:nvSpPr>
        <p:spPr>
          <a:xfrm>
            <a:off x="3965916" y="4694806"/>
            <a:ext cx="3088304" cy="253916"/>
          </a:xfrm>
          <a:prstGeom prst="rect">
            <a:avLst/>
          </a:prstGeom>
          <a:noFill/>
        </p:spPr>
        <p:txBody>
          <a:bodyPr wrap="square" rtlCol="0">
            <a:spAutoFit/>
          </a:bodyPr>
          <a:lstStyle/>
          <a:p>
            <a:pPr algn="ctr"/>
            <a:r>
              <a:rPr lang="en-US" sz="1050" dirty="0"/>
              <a:t>[Anderson et al, 2002]</a:t>
            </a:r>
          </a:p>
        </p:txBody>
      </p:sp>
      <p:pic>
        <p:nvPicPr>
          <p:cNvPr id="10" name="Picture 4">
            <a:extLst>
              <a:ext uri="{FF2B5EF4-FFF2-40B4-BE49-F238E27FC236}">
                <a16:creationId xmlns:a16="http://schemas.microsoft.com/office/drawing/2014/main" xmlns="" id="{6F194E98-1942-874F-A094-346EA0271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4117" y="162004"/>
            <a:ext cx="2477386" cy="1860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4">
            <a:extLst>
              <a:ext uri="{FF2B5EF4-FFF2-40B4-BE49-F238E27FC236}">
                <a16:creationId xmlns:a16="http://schemas.microsoft.com/office/drawing/2014/main" xmlns="" id="{A843BF27-B2D3-B74B-9932-66F60B376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198" y="2107059"/>
            <a:ext cx="2850475" cy="21363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Down Arrow 3">
            <a:extLst>
              <a:ext uri="{FF2B5EF4-FFF2-40B4-BE49-F238E27FC236}">
                <a16:creationId xmlns:a16="http://schemas.microsoft.com/office/drawing/2014/main" xmlns="" id="{2DD5A88A-38A3-9540-ADE7-D4B4F68775F9}"/>
              </a:ext>
            </a:extLst>
          </p:cNvPr>
          <p:cNvSpPr/>
          <p:nvPr/>
        </p:nvSpPr>
        <p:spPr>
          <a:xfrm>
            <a:off x="5853664" y="2739994"/>
            <a:ext cx="65099" cy="19780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Down Arrow 11">
            <a:extLst>
              <a:ext uri="{FF2B5EF4-FFF2-40B4-BE49-F238E27FC236}">
                <a16:creationId xmlns:a16="http://schemas.microsoft.com/office/drawing/2014/main" xmlns="" id="{91C473D9-A601-DB4B-B8DE-35B705F699EC}"/>
              </a:ext>
            </a:extLst>
          </p:cNvPr>
          <p:cNvSpPr/>
          <p:nvPr/>
        </p:nvSpPr>
        <p:spPr>
          <a:xfrm>
            <a:off x="5665459" y="2744176"/>
            <a:ext cx="65099" cy="725298"/>
          </a:xfrm>
          <a:prstGeom prst="downArrow">
            <a:avLst/>
          </a:prstGeom>
          <a:solidFill>
            <a:srgbClr val="043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 name="TextBox 12">
            <a:extLst>
              <a:ext uri="{FF2B5EF4-FFF2-40B4-BE49-F238E27FC236}">
                <a16:creationId xmlns:a16="http://schemas.microsoft.com/office/drawing/2014/main" xmlns="" id="{5A4A7F8C-4D00-AC47-B743-F4854FF22DFF}"/>
              </a:ext>
            </a:extLst>
          </p:cNvPr>
          <p:cNvSpPr txBox="1"/>
          <p:nvPr/>
        </p:nvSpPr>
        <p:spPr>
          <a:xfrm>
            <a:off x="5835573" y="2655761"/>
            <a:ext cx="457089" cy="415498"/>
          </a:xfrm>
          <a:prstGeom prst="rect">
            <a:avLst/>
          </a:prstGeom>
          <a:noFill/>
        </p:spPr>
        <p:txBody>
          <a:bodyPr wrap="square" rtlCol="0">
            <a:spAutoFit/>
          </a:bodyPr>
          <a:lstStyle/>
          <a:p>
            <a:pPr algn="ctr"/>
            <a:r>
              <a:rPr lang="en-US" sz="1050" dirty="0">
                <a:solidFill>
                  <a:srgbClr val="FF0000"/>
                </a:solidFill>
              </a:rPr>
              <a:t>HUA</a:t>
            </a:r>
          </a:p>
        </p:txBody>
      </p:sp>
      <p:sp>
        <p:nvSpPr>
          <p:cNvPr id="14" name="TextBox 13">
            <a:extLst>
              <a:ext uri="{FF2B5EF4-FFF2-40B4-BE49-F238E27FC236}">
                <a16:creationId xmlns:a16="http://schemas.microsoft.com/office/drawing/2014/main" xmlns="" id="{A80DD843-D081-3C4E-8213-5933F57B73E7}"/>
              </a:ext>
            </a:extLst>
          </p:cNvPr>
          <p:cNvSpPr txBox="1"/>
          <p:nvPr/>
        </p:nvSpPr>
        <p:spPr>
          <a:xfrm>
            <a:off x="5324129" y="2659943"/>
            <a:ext cx="457089" cy="253916"/>
          </a:xfrm>
          <a:prstGeom prst="rect">
            <a:avLst/>
          </a:prstGeom>
          <a:noFill/>
        </p:spPr>
        <p:txBody>
          <a:bodyPr wrap="square" rtlCol="0">
            <a:spAutoFit/>
          </a:bodyPr>
          <a:lstStyle/>
          <a:p>
            <a:pPr algn="ctr"/>
            <a:r>
              <a:rPr lang="en-US" sz="1050" dirty="0">
                <a:solidFill>
                  <a:srgbClr val="0432FF"/>
                </a:solidFill>
              </a:rPr>
              <a:t>SJG</a:t>
            </a:r>
          </a:p>
        </p:txBody>
      </p:sp>
      <p:sp>
        <p:nvSpPr>
          <p:cNvPr id="16" name="TextBox 15">
            <a:extLst>
              <a:ext uri="{FF2B5EF4-FFF2-40B4-BE49-F238E27FC236}">
                <a16:creationId xmlns:a16="http://schemas.microsoft.com/office/drawing/2014/main" xmlns="" id="{BE5E498C-45D1-224E-A46F-EB1787CFFDC5}"/>
              </a:ext>
            </a:extLst>
          </p:cNvPr>
          <p:cNvSpPr txBox="1"/>
          <p:nvPr/>
        </p:nvSpPr>
        <p:spPr>
          <a:xfrm>
            <a:off x="7034640" y="2107059"/>
            <a:ext cx="2041144" cy="2031325"/>
          </a:xfrm>
          <a:prstGeom prst="rect">
            <a:avLst/>
          </a:prstGeom>
          <a:noFill/>
        </p:spPr>
        <p:txBody>
          <a:bodyPr wrap="square" rtlCol="0">
            <a:spAutoFit/>
          </a:bodyPr>
          <a:lstStyle/>
          <a:p>
            <a:pPr marL="214313" indent="-214313">
              <a:buFont typeface="Arial" panose="020B0604020202020204" pitchFamily="34" charset="0"/>
              <a:buChar char="•"/>
            </a:pPr>
            <a:r>
              <a:rPr lang="en-US" altLang="ja-JP" sz="1050" dirty="0"/>
              <a:t>∆</a:t>
            </a:r>
            <a:r>
              <a:rPr lang="en-US" sz="1050" dirty="0"/>
              <a:t>X: difference of H component of G-B magnetometer data between one at 6—9deg off equator(SJG) and the other one right at the equator(HUA).</a:t>
            </a:r>
          </a:p>
          <a:p>
            <a:pPr marL="214313" indent="-214313">
              <a:buFont typeface="Arial" panose="020B0604020202020204" pitchFamily="34" charset="0"/>
              <a:buChar char="•"/>
            </a:pPr>
            <a:r>
              <a:rPr lang="en-US" altLang="ja-JP" sz="1050" dirty="0"/>
              <a:t>∆</a:t>
            </a:r>
            <a:r>
              <a:rPr lang="en-US" sz="1050" dirty="0"/>
              <a:t>X infers E-field created by equatorial electrojet. </a:t>
            </a:r>
          </a:p>
          <a:p>
            <a:pPr marL="214313" indent="-214313">
              <a:buFont typeface="Arial" panose="020B0604020202020204" pitchFamily="34" charset="0"/>
              <a:buChar char="•"/>
            </a:pPr>
            <a:r>
              <a:rPr lang="en-US" sz="1050" dirty="0"/>
              <a:t>Dash line shows quiet time reference.</a:t>
            </a:r>
            <a:br>
              <a:rPr lang="en-US" sz="1050" dirty="0"/>
            </a:br>
            <a:endParaRPr lang="en-US" sz="1050" dirty="0"/>
          </a:p>
        </p:txBody>
      </p:sp>
      <p:sp>
        <p:nvSpPr>
          <p:cNvPr id="21" name="TextBox 20">
            <a:extLst>
              <a:ext uri="{FF2B5EF4-FFF2-40B4-BE49-F238E27FC236}">
                <a16:creationId xmlns:a16="http://schemas.microsoft.com/office/drawing/2014/main" xmlns="" id="{A9357C4F-DE07-184D-AF6F-B70D172968B4}"/>
              </a:ext>
            </a:extLst>
          </p:cNvPr>
          <p:cNvSpPr txBox="1"/>
          <p:nvPr/>
        </p:nvSpPr>
        <p:spPr>
          <a:xfrm>
            <a:off x="193428" y="1257299"/>
            <a:ext cx="1318846" cy="253916"/>
          </a:xfrm>
          <a:prstGeom prst="rect">
            <a:avLst/>
          </a:prstGeom>
          <a:noFill/>
        </p:spPr>
        <p:txBody>
          <a:bodyPr wrap="square" rtlCol="0">
            <a:spAutoFit/>
          </a:bodyPr>
          <a:lstStyle/>
          <a:p>
            <a:pPr algn="ctr"/>
            <a:r>
              <a:rPr lang="en-US" sz="1050" b="1" dirty="0">
                <a:solidFill>
                  <a:srgbClr val="FF40FF"/>
                </a:solidFill>
              </a:rPr>
              <a:t>Sep 8 2017</a:t>
            </a:r>
          </a:p>
        </p:txBody>
      </p:sp>
    </p:spTree>
    <p:extLst>
      <p:ext uri="{BB962C8B-B14F-4D97-AF65-F5344CB8AC3E}">
        <p14:creationId xmlns:p14="http://schemas.microsoft.com/office/powerpoint/2010/main" val="3186215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1AE384-1AC6-3B45-A1AC-F218A0A3A147}"/>
              </a:ext>
            </a:extLst>
          </p:cNvPr>
          <p:cNvSpPr>
            <a:spLocks noGrp="1"/>
          </p:cNvSpPr>
          <p:nvPr>
            <p:ph type="title"/>
          </p:nvPr>
        </p:nvSpPr>
        <p:spPr>
          <a:xfrm>
            <a:off x="142875" y="208069"/>
            <a:ext cx="3763109" cy="1388887"/>
          </a:xfrm>
        </p:spPr>
        <p:txBody>
          <a:bodyPr/>
          <a:lstStyle/>
          <a:p>
            <a:pPr algn="ctr"/>
            <a:r>
              <a:rPr lang="en-US" sz="2400" dirty="0"/>
              <a:t>Disturbance E-field looks very similar to Mar 31 2001 superstorm!</a:t>
            </a:r>
          </a:p>
        </p:txBody>
      </p:sp>
      <p:pic>
        <p:nvPicPr>
          <p:cNvPr id="10" name="Picture 3" descr="final_fig2s_2">
            <a:extLst>
              <a:ext uri="{FF2B5EF4-FFF2-40B4-BE49-F238E27FC236}">
                <a16:creationId xmlns:a16="http://schemas.microsoft.com/office/drawing/2014/main" xmlns="" id="{955899DB-DA69-E743-B8DA-31358F152FB9}"/>
              </a:ext>
            </a:extLst>
          </p:cNvPr>
          <p:cNvPicPr>
            <a:picLocks noChangeAspect="1" noChangeArrowheads="1"/>
          </p:cNvPicPr>
          <p:nvPr/>
        </p:nvPicPr>
        <p:blipFill>
          <a:blip r:embed="rId3"/>
          <a:srcRect b="35185"/>
          <a:stretch>
            <a:fillRect/>
          </a:stretch>
        </p:blipFill>
        <p:spPr>
          <a:xfrm>
            <a:off x="3914774" y="114300"/>
            <a:ext cx="3886200" cy="2000250"/>
          </a:xfrm>
          <a:prstGeom prst="rect">
            <a:avLst/>
          </a:prstGeom>
        </p:spPr>
      </p:pic>
      <p:pic>
        <p:nvPicPr>
          <p:cNvPr id="11" name="Picture 13" descr="ed1_LON122_comp">
            <a:extLst>
              <a:ext uri="{FF2B5EF4-FFF2-40B4-BE49-F238E27FC236}">
                <a16:creationId xmlns:a16="http://schemas.microsoft.com/office/drawing/2014/main" xmlns="" id="{502B095A-A3D8-714A-853A-20D17EC6EF22}"/>
              </a:ext>
            </a:extLst>
          </p:cNvPr>
          <p:cNvPicPr>
            <a:picLocks noChangeAspect="1" noChangeArrowheads="1"/>
          </p:cNvPicPr>
          <p:nvPr/>
        </p:nvPicPr>
        <p:blipFill>
          <a:blip r:embed="rId4"/>
          <a:srcRect/>
          <a:stretch>
            <a:fillRect/>
          </a:stretch>
        </p:blipFill>
        <p:spPr bwMode="auto">
          <a:xfrm>
            <a:off x="3971924" y="2000250"/>
            <a:ext cx="3371850" cy="1657350"/>
          </a:xfrm>
          <a:prstGeom prst="rect">
            <a:avLst/>
          </a:prstGeom>
          <a:noFill/>
          <a:ln w="9525">
            <a:noFill/>
            <a:miter lim="800000"/>
            <a:headEnd/>
            <a:tailEnd/>
          </a:ln>
        </p:spPr>
      </p:pic>
      <p:sp>
        <p:nvSpPr>
          <p:cNvPr id="12" name="Text Box 8">
            <a:extLst>
              <a:ext uri="{FF2B5EF4-FFF2-40B4-BE49-F238E27FC236}">
                <a16:creationId xmlns:a16="http://schemas.microsoft.com/office/drawing/2014/main" xmlns="" id="{225BBD78-1790-9044-9522-4A09DB77D311}"/>
              </a:ext>
            </a:extLst>
          </p:cNvPr>
          <p:cNvSpPr txBox="1">
            <a:spLocks noChangeArrowheads="1"/>
          </p:cNvSpPr>
          <p:nvPr/>
        </p:nvSpPr>
        <p:spPr bwMode="auto">
          <a:xfrm>
            <a:off x="6249553" y="2171701"/>
            <a:ext cx="888029" cy="461665"/>
          </a:xfrm>
          <a:prstGeom prst="rect">
            <a:avLst/>
          </a:prstGeom>
          <a:solidFill>
            <a:schemeClr val="tx1"/>
          </a:solidFill>
          <a:ln w="9525">
            <a:noFill/>
            <a:miter lim="800000"/>
            <a:headEnd/>
            <a:tailEnd/>
          </a:ln>
        </p:spPr>
        <p:txBody>
          <a:bodyPr wrap="square">
            <a:prstTxWarp prst="textNoShape">
              <a:avLst/>
            </a:prstTxWarp>
            <a:spAutoFit/>
          </a:bodyPr>
          <a:lstStyle/>
          <a:p>
            <a:pPr algn="ctr">
              <a:spcBef>
                <a:spcPct val="50000"/>
              </a:spcBef>
            </a:pPr>
            <a:r>
              <a:rPr lang="en-US" altLang="ja-JP" sz="1200" dirty="0">
                <a:solidFill>
                  <a:srgbClr val="FF00FF"/>
                </a:solidFill>
              </a:rPr>
              <a:t>GLON=122</a:t>
            </a:r>
            <a:r>
              <a:rPr lang="en-US" sz="1200" b="1" baseline="30000" dirty="0">
                <a:solidFill>
                  <a:srgbClr val="FF40FF"/>
                </a:solidFill>
              </a:rPr>
              <a:t>◦</a:t>
            </a:r>
            <a:endParaRPr lang="en-US" altLang="ja-JP" sz="1200" dirty="0">
              <a:solidFill>
                <a:srgbClr val="FF00FF"/>
              </a:solidFill>
            </a:endParaRPr>
          </a:p>
        </p:txBody>
      </p:sp>
      <p:sp>
        <p:nvSpPr>
          <p:cNvPr id="13" name="Line 9">
            <a:extLst>
              <a:ext uri="{FF2B5EF4-FFF2-40B4-BE49-F238E27FC236}">
                <a16:creationId xmlns:a16="http://schemas.microsoft.com/office/drawing/2014/main" xmlns="" id="{5351DC4D-37FB-8D42-A1CE-0C8D13C2A2AC}"/>
              </a:ext>
            </a:extLst>
          </p:cNvPr>
          <p:cNvSpPr>
            <a:spLocks noChangeShapeType="1"/>
          </p:cNvSpPr>
          <p:nvPr/>
        </p:nvSpPr>
        <p:spPr bwMode="auto">
          <a:xfrm>
            <a:off x="4429124" y="2857500"/>
            <a:ext cx="1200150" cy="0"/>
          </a:xfrm>
          <a:prstGeom prst="line">
            <a:avLst/>
          </a:prstGeom>
          <a:noFill/>
          <a:ln w="38100">
            <a:solidFill>
              <a:srgbClr val="FF8000"/>
            </a:solidFill>
            <a:round/>
            <a:headEnd type="arrow" w="med" len="med"/>
            <a:tailEnd type="arrow" w="med" len="med"/>
          </a:ln>
        </p:spPr>
        <p:txBody>
          <a:bodyPr wrap="none" anchor="ctr">
            <a:prstTxWarp prst="textNoShape">
              <a:avLst/>
            </a:prstTxWarp>
          </a:bodyPr>
          <a:lstStyle/>
          <a:p>
            <a:endParaRPr lang="ja-JP" altLang="en-US" sz="1050"/>
          </a:p>
        </p:txBody>
      </p:sp>
      <p:sp>
        <p:nvSpPr>
          <p:cNvPr id="14" name="Text Box 10">
            <a:extLst>
              <a:ext uri="{FF2B5EF4-FFF2-40B4-BE49-F238E27FC236}">
                <a16:creationId xmlns:a16="http://schemas.microsoft.com/office/drawing/2014/main" xmlns="" id="{B89AA2CA-B826-674B-B29D-F9BDA34557F1}"/>
              </a:ext>
            </a:extLst>
          </p:cNvPr>
          <p:cNvSpPr txBox="1">
            <a:spLocks noChangeArrowheads="1"/>
          </p:cNvSpPr>
          <p:nvPr/>
        </p:nvSpPr>
        <p:spPr bwMode="auto">
          <a:xfrm>
            <a:off x="4543424" y="2857500"/>
            <a:ext cx="971550" cy="253916"/>
          </a:xfrm>
          <a:prstGeom prst="rect">
            <a:avLst/>
          </a:prstGeom>
          <a:noFill/>
          <a:ln w="9525">
            <a:noFill/>
            <a:miter lim="800000"/>
            <a:headEnd/>
            <a:tailEnd/>
          </a:ln>
        </p:spPr>
        <p:txBody>
          <a:bodyPr>
            <a:prstTxWarp prst="textNoShape">
              <a:avLst/>
            </a:prstTxWarp>
            <a:spAutoFit/>
          </a:bodyPr>
          <a:lstStyle/>
          <a:p>
            <a:pPr algn="ctr">
              <a:spcBef>
                <a:spcPct val="50000"/>
              </a:spcBef>
            </a:pPr>
            <a:r>
              <a:rPr lang="en-US" altLang="ja-JP" sz="1050" dirty="0">
                <a:solidFill>
                  <a:srgbClr val="FF8000"/>
                </a:solidFill>
              </a:rPr>
              <a:t>day</a:t>
            </a:r>
          </a:p>
        </p:txBody>
      </p:sp>
      <p:pic>
        <p:nvPicPr>
          <p:cNvPr id="15" name="Picture 14" descr="ed1_LON284_comp">
            <a:extLst>
              <a:ext uri="{FF2B5EF4-FFF2-40B4-BE49-F238E27FC236}">
                <a16:creationId xmlns:a16="http://schemas.microsoft.com/office/drawing/2014/main" xmlns="" id="{30F40C2C-92B5-2D42-BCD5-698D68D1FF9C}"/>
              </a:ext>
            </a:extLst>
          </p:cNvPr>
          <p:cNvPicPr>
            <a:picLocks noChangeArrowheads="1"/>
          </p:cNvPicPr>
          <p:nvPr/>
        </p:nvPicPr>
        <p:blipFill>
          <a:blip r:embed="rId5"/>
          <a:srcRect/>
          <a:stretch>
            <a:fillRect/>
          </a:stretch>
        </p:blipFill>
        <p:spPr bwMode="auto">
          <a:xfrm>
            <a:off x="3973115" y="3257550"/>
            <a:ext cx="3370659" cy="1657350"/>
          </a:xfrm>
          <a:prstGeom prst="rect">
            <a:avLst/>
          </a:prstGeom>
          <a:noFill/>
          <a:ln w="9525">
            <a:noFill/>
            <a:miter lim="800000"/>
            <a:headEnd/>
            <a:tailEnd/>
          </a:ln>
        </p:spPr>
      </p:pic>
      <p:sp>
        <p:nvSpPr>
          <p:cNvPr id="16" name="Text Box 7">
            <a:extLst>
              <a:ext uri="{FF2B5EF4-FFF2-40B4-BE49-F238E27FC236}">
                <a16:creationId xmlns:a16="http://schemas.microsoft.com/office/drawing/2014/main" xmlns="" id="{7601F530-C43E-7A47-9E9A-0EAD0130A2F7}"/>
              </a:ext>
            </a:extLst>
          </p:cNvPr>
          <p:cNvSpPr txBox="1">
            <a:spLocks noChangeArrowheads="1"/>
          </p:cNvSpPr>
          <p:nvPr/>
        </p:nvSpPr>
        <p:spPr bwMode="auto">
          <a:xfrm>
            <a:off x="4862147" y="3462338"/>
            <a:ext cx="995727" cy="276999"/>
          </a:xfrm>
          <a:prstGeom prst="rect">
            <a:avLst/>
          </a:prstGeom>
          <a:solidFill>
            <a:schemeClr val="tx1"/>
          </a:solidFill>
          <a:ln w="9525">
            <a:noFill/>
            <a:miter lim="800000"/>
            <a:headEnd/>
            <a:tailEnd/>
          </a:ln>
        </p:spPr>
        <p:txBody>
          <a:bodyPr wrap="square">
            <a:prstTxWarp prst="textNoShape">
              <a:avLst/>
            </a:prstTxWarp>
            <a:spAutoFit/>
          </a:bodyPr>
          <a:lstStyle/>
          <a:p>
            <a:pPr algn="ctr">
              <a:spcBef>
                <a:spcPct val="50000"/>
              </a:spcBef>
            </a:pPr>
            <a:r>
              <a:rPr lang="en-US" altLang="ja-JP" sz="1200" dirty="0">
                <a:solidFill>
                  <a:srgbClr val="FF00FF"/>
                </a:solidFill>
              </a:rPr>
              <a:t>GLON=283</a:t>
            </a:r>
            <a:r>
              <a:rPr lang="en-US" sz="1200" b="1" baseline="30000" dirty="0">
                <a:solidFill>
                  <a:srgbClr val="FF40FF"/>
                </a:solidFill>
              </a:rPr>
              <a:t>◦</a:t>
            </a:r>
            <a:endParaRPr lang="en-US" altLang="ja-JP" sz="1200" dirty="0">
              <a:solidFill>
                <a:srgbClr val="FF00FF"/>
              </a:solidFill>
            </a:endParaRPr>
          </a:p>
        </p:txBody>
      </p:sp>
      <p:sp>
        <p:nvSpPr>
          <p:cNvPr id="17" name="Text Box 12">
            <a:extLst>
              <a:ext uri="{FF2B5EF4-FFF2-40B4-BE49-F238E27FC236}">
                <a16:creationId xmlns:a16="http://schemas.microsoft.com/office/drawing/2014/main" xmlns="" id="{CFFD1839-8197-B944-8499-941D6829052F}"/>
              </a:ext>
            </a:extLst>
          </p:cNvPr>
          <p:cNvSpPr txBox="1">
            <a:spLocks noChangeArrowheads="1"/>
          </p:cNvSpPr>
          <p:nvPr/>
        </p:nvSpPr>
        <p:spPr bwMode="auto">
          <a:xfrm>
            <a:off x="6315074" y="4099854"/>
            <a:ext cx="742950" cy="253916"/>
          </a:xfrm>
          <a:prstGeom prst="rect">
            <a:avLst/>
          </a:prstGeom>
          <a:solidFill>
            <a:schemeClr val="tx1"/>
          </a:solidFill>
          <a:ln w="9525">
            <a:noFill/>
            <a:miter lim="800000"/>
            <a:headEnd/>
            <a:tailEnd/>
          </a:ln>
        </p:spPr>
        <p:txBody>
          <a:bodyPr>
            <a:prstTxWarp prst="textNoShape">
              <a:avLst/>
            </a:prstTxWarp>
            <a:spAutoFit/>
          </a:bodyPr>
          <a:lstStyle/>
          <a:p>
            <a:pPr algn="ctr">
              <a:spcBef>
                <a:spcPct val="50000"/>
              </a:spcBef>
            </a:pPr>
            <a:r>
              <a:rPr lang="en-US" altLang="ja-JP" sz="1050" dirty="0">
                <a:solidFill>
                  <a:srgbClr val="FF8000"/>
                </a:solidFill>
              </a:rPr>
              <a:t>day</a:t>
            </a:r>
          </a:p>
        </p:txBody>
      </p:sp>
      <p:sp>
        <p:nvSpPr>
          <p:cNvPr id="18" name="Line 11">
            <a:extLst>
              <a:ext uri="{FF2B5EF4-FFF2-40B4-BE49-F238E27FC236}">
                <a16:creationId xmlns:a16="http://schemas.microsoft.com/office/drawing/2014/main" xmlns="" id="{138A9BBA-FF19-3E4A-A7DD-FD64D13FCDCC}"/>
              </a:ext>
            </a:extLst>
          </p:cNvPr>
          <p:cNvSpPr>
            <a:spLocks noChangeShapeType="1"/>
          </p:cNvSpPr>
          <p:nvPr/>
        </p:nvSpPr>
        <p:spPr bwMode="auto">
          <a:xfrm>
            <a:off x="6029324" y="4157004"/>
            <a:ext cx="1200150" cy="0"/>
          </a:xfrm>
          <a:prstGeom prst="line">
            <a:avLst/>
          </a:prstGeom>
          <a:noFill/>
          <a:ln w="38100">
            <a:solidFill>
              <a:srgbClr val="FF8000"/>
            </a:solidFill>
            <a:round/>
            <a:headEnd type="arrow" w="med" len="med"/>
            <a:tailEnd type="arrow" w="med" len="med"/>
          </a:ln>
        </p:spPr>
        <p:txBody>
          <a:bodyPr wrap="none" anchor="ctr">
            <a:prstTxWarp prst="textNoShape">
              <a:avLst/>
            </a:prstTxWarp>
          </a:bodyPr>
          <a:lstStyle/>
          <a:p>
            <a:endParaRPr lang="ja-JP" altLang="en-US" sz="1050"/>
          </a:p>
        </p:txBody>
      </p:sp>
      <p:sp>
        <p:nvSpPr>
          <p:cNvPr id="19" name="Text Box 15">
            <a:extLst>
              <a:ext uri="{FF2B5EF4-FFF2-40B4-BE49-F238E27FC236}">
                <a16:creationId xmlns:a16="http://schemas.microsoft.com/office/drawing/2014/main" xmlns="" id="{1E5AF9B7-9C72-B547-9279-B0AA8D184EB1}"/>
              </a:ext>
            </a:extLst>
          </p:cNvPr>
          <p:cNvSpPr txBox="1">
            <a:spLocks noChangeArrowheads="1"/>
          </p:cNvSpPr>
          <p:nvPr/>
        </p:nvSpPr>
        <p:spPr bwMode="auto">
          <a:xfrm>
            <a:off x="4619915" y="4821707"/>
            <a:ext cx="2787165" cy="25391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1050" dirty="0">
                <a:solidFill>
                  <a:srgbClr val="FF0000"/>
                </a:solidFill>
              </a:rPr>
              <a:t>∆H-inferred Drift from Dave Anderson</a:t>
            </a:r>
          </a:p>
        </p:txBody>
      </p:sp>
      <p:sp>
        <p:nvSpPr>
          <p:cNvPr id="20" name="Line 16">
            <a:extLst>
              <a:ext uri="{FF2B5EF4-FFF2-40B4-BE49-F238E27FC236}">
                <a16:creationId xmlns:a16="http://schemas.microsoft.com/office/drawing/2014/main" xmlns="" id="{BAB66FBF-1E99-BA42-BD73-E95AABA19937}"/>
              </a:ext>
            </a:extLst>
          </p:cNvPr>
          <p:cNvSpPr>
            <a:spLocks noChangeShapeType="1"/>
          </p:cNvSpPr>
          <p:nvPr/>
        </p:nvSpPr>
        <p:spPr bwMode="auto">
          <a:xfrm>
            <a:off x="4134140" y="4966854"/>
            <a:ext cx="485775" cy="0"/>
          </a:xfrm>
          <a:prstGeom prst="line">
            <a:avLst/>
          </a:prstGeom>
          <a:noFill/>
          <a:ln w="38100">
            <a:solidFill>
              <a:srgbClr val="FF0000"/>
            </a:solidFill>
            <a:round/>
            <a:headEnd/>
            <a:tailEnd/>
          </a:ln>
        </p:spPr>
        <p:txBody>
          <a:bodyPr wrap="none" anchor="ctr">
            <a:prstTxWarp prst="textNoShape">
              <a:avLst/>
            </a:prstTxWarp>
          </a:bodyPr>
          <a:lstStyle/>
          <a:p>
            <a:endParaRPr lang="ja-JP" altLang="en-US" sz="1050"/>
          </a:p>
        </p:txBody>
      </p:sp>
      <p:sp>
        <p:nvSpPr>
          <p:cNvPr id="21" name="Line 20">
            <a:extLst>
              <a:ext uri="{FF2B5EF4-FFF2-40B4-BE49-F238E27FC236}">
                <a16:creationId xmlns:a16="http://schemas.microsoft.com/office/drawing/2014/main" xmlns="" id="{EB3E9D53-8916-8D4A-9F7B-6C53DADA0834}"/>
              </a:ext>
            </a:extLst>
          </p:cNvPr>
          <p:cNvSpPr>
            <a:spLocks noChangeShapeType="1"/>
          </p:cNvSpPr>
          <p:nvPr/>
        </p:nvSpPr>
        <p:spPr bwMode="auto">
          <a:xfrm rot="16200000">
            <a:off x="3840074" y="589050"/>
            <a:ext cx="378000" cy="0"/>
          </a:xfrm>
          <a:prstGeom prst="line">
            <a:avLst/>
          </a:prstGeom>
          <a:noFill/>
          <a:ln w="38100">
            <a:solidFill>
              <a:schemeClr val="bg1"/>
            </a:solidFill>
            <a:round/>
            <a:headEnd/>
            <a:tailEnd/>
          </a:ln>
        </p:spPr>
        <p:txBody>
          <a:bodyPr wrap="none" anchor="ctr">
            <a:prstTxWarp prst="textNoShape">
              <a:avLst/>
            </a:prstTxWarp>
          </a:bodyPr>
          <a:lstStyle/>
          <a:p>
            <a:endParaRPr lang="ja-JP" altLang="en-US" sz="1050"/>
          </a:p>
        </p:txBody>
      </p:sp>
      <p:sp>
        <p:nvSpPr>
          <p:cNvPr id="22" name="Line 20">
            <a:extLst>
              <a:ext uri="{FF2B5EF4-FFF2-40B4-BE49-F238E27FC236}">
                <a16:creationId xmlns:a16="http://schemas.microsoft.com/office/drawing/2014/main" xmlns="" id="{3E0397BB-76D8-4245-8BBA-AA395FE27D02}"/>
              </a:ext>
            </a:extLst>
          </p:cNvPr>
          <p:cNvSpPr>
            <a:spLocks noChangeShapeType="1"/>
          </p:cNvSpPr>
          <p:nvPr/>
        </p:nvSpPr>
        <p:spPr bwMode="auto">
          <a:xfrm rot="16200000">
            <a:off x="7497674" y="646200"/>
            <a:ext cx="378000" cy="0"/>
          </a:xfrm>
          <a:prstGeom prst="line">
            <a:avLst/>
          </a:prstGeom>
          <a:noFill/>
          <a:ln w="38100">
            <a:solidFill>
              <a:schemeClr val="bg1"/>
            </a:solidFill>
            <a:prstDash val="dash"/>
            <a:round/>
            <a:headEnd/>
            <a:tailEnd/>
          </a:ln>
        </p:spPr>
        <p:txBody>
          <a:bodyPr wrap="none" anchor="ctr">
            <a:prstTxWarp prst="textNoShape">
              <a:avLst/>
            </a:prstTxWarp>
          </a:bodyPr>
          <a:lstStyle/>
          <a:p>
            <a:endParaRPr lang="ja-JP" altLang="en-US" sz="1050"/>
          </a:p>
        </p:txBody>
      </p:sp>
      <p:sp>
        <p:nvSpPr>
          <p:cNvPr id="24" name="TextBox 23">
            <a:extLst>
              <a:ext uri="{FF2B5EF4-FFF2-40B4-BE49-F238E27FC236}">
                <a16:creationId xmlns:a16="http://schemas.microsoft.com/office/drawing/2014/main" xmlns="" id="{DE065B6D-209F-9944-86F2-945012C76D0C}"/>
              </a:ext>
            </a:extLst>
          </p:cNvPr>
          <p:cNvSpPr txBox="1"/>
          <p:nvPr/>
        </p:nvSpPr>
        <p:spPr>
          <a:xfrm>
            <a:off x="6180991" y="1142999"/>
            <a:ext cx="1037498" cy="253916"/>
          </a:xfrm>
          <a:prstGeom prst="rect">
            <a:avLst/>
          </a:prstGeom>
          <a:solidFill>
            <a:schemeClr val="tx1"/>
          </a:solidFill>
        </p:spPr>
        <p:txBody>
          <a:bodyPr wrap="square" rtlCol="0">
            <a:spAutoFit/>
          </a:bodyPr>
          <a:lstStyle/>
          <a:p>
            <a:pPr algn="ctr"/>
            <a:r>
              <a:rPr lang="en-US" sz="1050" b="1" dirty="0">
                <a:solidFill>
                  <a:srgbClr val="FF40FF"/>
                </a:solidFill>
              </a:rPr>
              <a:t>Mar 31 2001</a:t>
            </a:r>
          </a:p>
        </p:txBody>
      </p:sp>
      <p:sp>
        <p:nvSpPr>
          <p:cNvPr id="5" name="TextBox 4">
            <a:extLst>
              <a:ext uri="{FF2B5EF4-FFF2-40B4-BE49-F238E27FC236}">
                <a16:creationId xmlns:a16="http://schemas.microsoft.com/office/drawing/2014/main" xmlns="" id="{8F048F02-223A-FE43-9BCD-0A56B6DAC218}"/>
              </a:ext>
            </a:extLst>
          </p:cNvPr>
          <p:cNvSpPr txBox="1"/>
          <p:nvPr/>
        </p:nvSpPr>
        <p:spPr>
          <a:xfrm>
            <a:off x="7250254" y="2115419"/>
            <a:ext cx="1761539" cy="1869743"/>
          </a:xfrm>
          <a:prstGeom prst="rect">
            <a:avLst/>
          </a:prstGeom>
          <a:noFill/>
        </p:spPr>
        <p:txBody>
          <a:bodyPr wrap="square" rtlCol="0">
            <a:spAutoFit/>
          </a:bodyPr>
          <a:lstStyle/>
          <a:p>
            <a:pPr marL="214313" indent="-214313">
              <a:buFont typeface="Arial" panose="020B0604020202020204" pitchFamily="34" charset="0"/>
              <a:buChar char="•"/>
            </a:pPr>
            <a:r>
              <a:rPr lang="en-US" altLang="ja-JP" sz="1050" dirty="0"/>
              <a:t>Red curves show the same ∆H-magnetometer inferred Drift.</a:t>
            </a:r>
          </a:p>
          <a:p>
            <a:pPr marL="214313" indent="-214313">
              <a:buFont typeface="Arial" panose="020B0604020202020204" pitchFamily="34" charset="0"/>
              <a:buChar char="•"/>
            </a:pPr>
            <a:r>
              <a:rPr lang="en-US" altLang="ja-JP" sz="1050" dirty="0"/>
              <a:t>Daytime upward EXB drift (or eastward E-field) dominated by PP effect in both Philippine (122</a:t>
            </a:r>
            <a:r>
              <a:rPr lang="en-US" sz="1050" b="1" baseline="30000" dirty="0"/>
              <a:t> ◦</a:t>
            </a:r>
            <a:r>
              <a:rPr lang="en-US" altLang="ja-JP" sz="1050" dirty="0"/>
              <a:t>) and </a:t>
            </a:r>
            <a:r>
              <a:rPr lang="en-US" altLang="ja-JP" sz="1050" dirty="0" err="1"/>
              <a:t>Jicamarca</a:t>
            </a:r>
            <a:r>
              <a:rPr lang="en-US" altLang="ja-JP" sz="1050" dirty="0"/>
              <a:t> (283</a:t>
            </a:r>
            <a:r>
              <a:rPr lang="en-US" sz="1050" b="1" baseline="30000" dirty="0"/>
              <a:t> ◦</a:t>
            </a:r>
            <a:r>
              <a:rPr lang="en-US" altLang="ja-JP" sz="1050" dirty="0"/>
              <a:t>) longitude sectors.</a:t>
            </a:r>
          </a:p>
        </p:txBody>
      </p:sp>
      <p:pic>
        <p:nvPicPr>
          <p:cNvPr id="27" name="image9.gif">
            <a:extLst>
              <a:ext uri="{FF2B5EF4-FFF2-40B4-BE49-F238E27FC236}">
                <a16:creationId xmlns:a16="http://schemas.microsoft.com/office/drawing/2014/main" xmlns="" id="{0BFE79B7-63FA-C34F-8D1C-3EDDAAB06BB2}"/>
              </a:ext>
            </a:extLst>
          </p:cNvPr>
          <p:cNvPicPr/>
          <p:nvPr/>
        </p:nvPicPr>
        <p:blipFill rotWithShape="1">
          <a:blip r:embed="rId6"/>
          <a:srcRect l="8685" t="9736" r="6954" b="54306"/>
          <a:stretch/>
        </p:blipFill>
        <p:spPr>
          <a:xfrm>
            <a:off x="28574" y="1548912"/>
            <a:ext cx="3886200" cy="2960077"/>
          </a:xfrm>
          <a:prstGeom prst="rect">
            <a:avLst/>
          </a:prstGeom>
          <a:ln/>
        </p:spPr>
      </p:pic>
      <p:pic>
        <p:nvPicPr>
          <p:cNvPr id="28" name="image9.gif">
            <a:extLst>
              <a:ext uri="{FF2B5EF4-FFF2-40B4-BE49-F238E27FC236}">
                <a16:creationId xmlns:a16="http://schemas.microsoft.com/office/drawing/2014/main" xmlns="" id="{0DB45CD3-D1CD-954D-8FC3-53338DBBB280}"/>
              </a:ext>
            </a:extLst>
          </p:cNvPr>
          <p:cNvPicPr/>
          <p:nvPr/>
        </p:nvPicPr>
        <p:blipFill rotWithShape="1">
          <a:blip r:embed="rId6"/>
          <a:srcRect l="8685" t="79589" r="6954" b="10990"/>
          <a:stretch/>
        </p:blipFill>
        <p:spPr>
          <a:xfrm>
            <a:off x="37902" y="4823368"/>
            <a:ext cx="3883819" cy="274322"/>
          </a:xfrm>
          <a:prstGeom prst="rect">
            <a:avLst/>
          </a:prstGeom>
          <a:ln/>
        </p:spPr>
      </p:pic>
      <p:sp>
        <p:nvSpPr>
          <p:cNvPr id="29" name="TextBox 28">
            <a:extLst>
              <a:ext uri="{FF2B5EF4-FFF2-40B4-BE49-F238E27FC236}">
                <a16:creationId xmlns:a16="http://schemas.microsoft.com/office/drawing/2014/main" xmlns="" id="{A52B62EE-84F5-F64C-A6E1-E088C40C3930}"/>
              </a:ext>
            </a:extLst>
          </p:cNvPr>
          <p:cNvSpPr txBox="1"/>
          <p:nvPr/>
        </p:nvSpPr>
        <p:spPr>
          <a:xfrm>
            <a:off x="308239" y="2132582"/>
            <a:ext cx="1208557" cy="253916"/>
          </a:xfrm>
          <a:prstGeom prst="rect">
            <a:avLst/>
          </a:prstGeom>
          <a:noFill/>
        </p:spPr>
        <p:txBody>
          <a:bodyPr wrap="square" rtlCol="0">
            <a:spAutoFit/>
          </a:bodyPr>
          <a:lstStyle/>
          <a:p>
            <a:pPr algn="ctr"/>
            <a:r>
              <a:rPr lang="en-US" sz="1050" b="1" dirty="0">
                <a:solidFill>
                  <a:srgbClr val="FF40FF"/>
                </a:solidFill>
              </a:rPr>
              <a:t>Sep 8 2017</a:t>
            </a:r>
          </a:p>
        </p:txBody>
      </p:sp>
      <p:sp>
        <p:nvSpPr>
          <p:cNvPr id="30" name="TextBox 29">
            <a:extLst>
              <a:ext uri="{FF2B5EF4-FFF2-40B4-BE49-F238E27FC236}">
                <a16:creationId xmlns:a16="http://schemas.microsoft.com/office/drawing/2014/main" xmlns="" id="{A465B2FA-8B1A-8243-81D9-53D77F2E9734}"/>
              </a:ext>
            </a:extLst>
          </p:cNvPr>
          <p:cNvSpPr txBox="1"/>
          <p:nvPr/>
        </p:nvSpPr>
        <p:spPr>
          <a:xfrm>
            <a:off x="6647729" y="4720943"/>
            <a:ext cx="3088304" cy="253916"/>
          </a:xfrm>
          <a:prstGeom prst="rect">
            <a:avLst/>
          </a:prstGeom>
          <a:noFill/>
        </p:spPr>
        <p:txBody>
          <a:bodyPr wrap="square" rtlCol="0">
            <a:spAutoFit/>
          </a:bodyPr>
          <a:lstStyle/>
          <a:p>
            <a:pPr algn="ctr"/>
            <a:r>
              <a:rPr lang="en-US" sz="1050" dirty="0"/>
              <a:t>[Maruyama et al, 2007]</a:t>
            </a:r>
          </a:p>
        </p:txBody>
      </p:sp>
    </p:spTree>
    <p:extLst>
      <p:ext uri="{BB962C8B-B14F-4D97-AF65-F5344CB8AC3E}">
        <p14:creationId xmlns:p14="http://schemas.microsoft.com/office/powerpoint/2010/main" val="315014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3147" y="1095229"/>
            <a:ext cx="2690130" cy="3061799"/>
            <a:chOff x="3000375" y="1563668"/>
            <a:chExt cx="3479800" cy="3759617"/>
          </a:xfrm>
        </p:grpSpPr>
        <p:pic>
          <p:nvPicPr>
            <p:cNvPr id="20515" name="Picture 1028"/>
            <p:cNvPicPr>
              <a:picLocks noChangeAspect="1" noChangeArrowheads="1"/>
            </p:cNvPicPr>
            <p:nvPr/>
          </p:nvPicPr>
          <p:blipFill rotWithShape="1">
            <a:blip r:embed="rId3"/>
            <a:srcRect l="14678" t="13945" r="41386" b="48152"/>
            <a:stretch/>
          </p:blipFill>
          <p:spPr bwMode="auto">
            <a:xfrm>
              <a:off x="3054714" y="1676401"/>
              <a:ext cx="3023017" cy="3646884"/>
            </a:xfrm>
            <a:prstGeom prst="rect">
              <a:avLst/>
            </a:prstGeom>
            <a:ln>
              <a:noFill/>
            </a:ln>
            <a:effectLst>
              <a:outerShdw blurRad="292100" dist="139700" dir="2700000" algn="tl" rotWithShape="0">
                <a:srgbClr val="333333">
                  <a:alpha val="65000"/>
                </a:srgbClr>
              </a:outerShdw>
            </a:effectLst>
          </p:spPr>
        </p:pic>
        <p:sp>
          <p:nvSpPr>
            <p:cNvPr id="20516" name="TextBox 45"/>
            <p:cNvSpPr txBox="1">
              <a:spLocks noChangeArrowheads="1"/>
            </p:cNvSpPr>
            <p:nvPr/>
          </p:nvSpPr>
          <p:spPr bwMode="auto">
            <a:xfrm>
              <a:off x="3999407" y="1563668"/>
              <a:ext cx="1039162" cy="481851"/>
            </a:xfrm>
            <a:prstGeom prst="rect">
              <a:avLst/>
            </a:prstGeom>
            <a:noFill/>
            <a:ln w="9525">
              <a:noFill/>
              <a:miter lim="800000"/>
              <a:headEnd/>
              <a:tailEnd/>
            </a:ln>
          </p:spPr>
          <p:txBody>
            <a:bodyPr>
              <a:prstTxWarp prst="textNoShape">
                <a:avLst/>
              </a:prstTxWarp>
              <a:spAutoFit/>
            </a:bodyPr>
            <a:lstStyle/>
            <a:p>
              <a:r>
                <a:rPr lang="en-US" altLang="ja-JP" sz="1950" b="1" dirty="0">
                  <a:solidFill>
                    <a:srgbClr val="FF0000"/>
                  </a:solidFill>
                  <a:latin typeface="Calibri" pitchFamily="-106" charset="0"/>
                </a:rPr>
                <a:t>R1</a:t>
              </a:r>
              <a:endParaRPr lang="ja-JP" altLang="en-US" sz="1950" b="1" dirty="0">
                <a:solidFill>
                  <a:srgbClr val="FF0000"/>
                </a:solidFill>
                <a:latin typeface="Calibri" pitchFamily="-106" charset="0"/>
              </a:endParaRPr>
            </a:p>
          </p:txBody>
        </p:sp>
        <p:sp>
          <p:nvSpPr>
            <p:cNvPr id="20517" name="TextBox 46"/>
            <p:cNvSpPr txBox="1">
              <a:spLocks noChangeArrowheads="1"/>
            </p:cNvSpPr>
            <p:nvPr/>
          </p:nvSpPr>
          <p:spPr bwMode="auto">
            <a:xfrm>
              <a:off x="5038569" y="2058544"/>
              <a:ext cx="1039162" cy="481851"/>
            </a:xfrm>
            <a:prstGeom prst="rect">
              <a:avLst/>
            </a:prstGeom>
            <a:noFill/>
            <a:ln w="9525">
              <a:noFill/>
              <a:miter lim="800000"/>
              <a:headEnd/>
              <a:tailEnd/>
            </a:ln>
          </p:spPr>
          <p:txBody>
            <a:bodyPr>
              <a:prstTxWarp prst="textNoShape">
                <a:avLst/>
              </a:prstTxWarp>
              <a:spAutoFit/>
            </a:bodyPr>
            <a:lstStyle/>
            <a:p>
              <a:r>
                <a:rPr lang="en-US" altLang="ja-JP" sz="1950" b="1">
                  <a:solidFill>
                    <a:srgbClr val="0000FF"/>
                  </a:solidFill>
                  <a:latin typeface="Calibri" pitchFamily="-106" charset="0"/>
                </a:rPr>
                <a:t>R2</a:t>
              </a:r>
              <a:endParaRPr lang="ja-JP" altLang="en-US" sz="1950" b="1">
                <a:solidFill>
                  <a:srgbClr val="0000FF"/>
                </a:solidFill>
                <a:latin typeface="Calibri" pitchFamily="-106" charset="0"/>
              </a:endParaRPr>
            </a:p>
          </p:txBody>
        </p:sp>
        <p:sp>
          <p:nvSpPr>
            <p:cNvPr id="20518" name="TextBox 47"/>
            <p:cNvSpPr txBox="1">
              <a:spLocks noChangeArrowheads="1"/>
            </p:cNvSpPr>
            <p:nvPr/>
          </p:nvSpPr>
          <p:spPr bwMode="auto">
            <a:xfrm>
              <a:off x="3054714" y="1770442"/>
              <a:ext cx="1039162" cy="481851"/>
            </a:xfrm>
            <a:prstGeom prst="rect">
              <a:avLst/>
            </a:prstGeom>
            <a:noFill/>
            <a:ln w="9525">
              <a:noFill/>
              <a:miter lim="800000"/>
              <a:headEnd/>
              <a:tailEnd/>
            </a:ln>
          </p:spPr>
          <p:txBody>
            <a:bodyPr>
              <a:prstTxWarp prst="textNoShape">
                <a:avLst/>
              </a:prstTxWarp>
              <a:spAutoFit/>
            </a:bodyPr>
            <a:lstStyle/>
            <a:p>
              <a:r>
                <a:rPr lang="en-US" altLang="ja-JP" sz="1950" b="1" dirty="0">
                  <a:solidFill>
                    <a:srgbClr val="0000FF"/>
                  </a:solidFill>
                  <a:latin typeface="Calibri" pitchFamily="-106" charset="0"/>
                </a:rPr>
                <a:t>R2</a:t>
              </a:r>
              <a:endParaRPr lang="ja-JP" altLang="en-US" sz="1950" b="1" dirty="0">
                <a:solidFill>
                  <a:srgbClr val="0000FF"/>
                </a:solidFill>
                <a:latin typeface="Calibri" pitchFamily="-106" charset="0"/>
              </a:endParaRPr>
            </a:p>
          </p:txBody>
        </p:sp>
        <p:sp>
          <p:nvSpPr>
            <p:cNvPr id="20486" name="TextBox 49"/>
            <p:cNvSpPr txBox="1">
              <a:spLocks noChangeArrowheads="1"/>
            </p:cNvSpPr>
            <p:nvPr/>
          </p:nvSpPr>
          <p:spPr bwMode="auto">
            <a:xfrm>
              <a:off x="3000375" y="2819400"/>
              <a:ext cx="1300162" cy="311786"/>
            </a:xfrm>
            <a:prstGeom prst="rect">
              <a:avLst/>
            </a:prstGeom>
            <a:noFill/>
            <a:ln w="9525">
              <a:noFill/>
              <a:miter lim="800000"/>
              <a:headEnd/>
              <a:tailEnd/>
            </a:ln>
          </p:spPr>
          <p:txBody>
            <a:bodyPr>
              <a:prstTxWarp prst="textNoShape">
                <a:avLst/>
              </a:prstTxWarp>
              <a:spAutoFit/>
            </a:bodyPr>
            <a:lstStyle/>
            <a:p>
              <a:r>
                <a:rPr lang="en-US" altLang="ja-JP" sz="1050">
                  <a:solidFill>
                    <a:srgbClr val="FF6600"/>
                  </a:solidFill>
                  <a:latin typeface="Calibri" pitchFamily="-106" charset="0"/>
                </a:rPr>
                <a:t>DAWN</a:t>
              </a:r>
              <a:endParaRPr lang="ja-JP" altLang="en-US" sz="1050">
                <a:solidFill>
                  <a:srgbClr val="FF6600"/>
                </a:solidFill>
                <a:latin typeface="Calibri" pitchFamily="-106" charset="0"/>
              </a:endParaRPr>
            </a:p>
          </p:txBody>
        </p:sp>
        <p:sp>
          <p:nvSpPr>
            <p:cNvPr id="20487" name="TextBox 50"/>
            <p:cNvSpPr txBox="1">
              <a:spLocks noChangeArrowheads="1"/>
            </p:cNvSpPr>
            <p:nvPr/>
          </p:nvSpPr>
          <p:spPr bwMode="auto">
            <a:xfrm>
              <a:off x="5181600" y="2590800"/>
              <a:ext cx="1298575" cy="311786"/>
            </a:xfrm>
            <a:prstGeom prst="rect">
              <a:avLst/>
            </a:prstGeom>
            <a:noFill/>
            <a:ln w="9525">
              <a:noFill/>
              <a:miter lim="800000"/>
              <a:headEnd/>
              <a:tailEnd/>
            </a:ln>
          </p:spPr>
          <p:txBody>
            <a:bodyPr>
              <a:prstTxWarp prst="textNoShape">
                <a:avLst/>
              </a:prstTxWarp>
              <a:spAutoFit/>
            </a:bodyPr>
            <a:lstStyle/>
            <a:p>
              <a:r>
                <a:rPr lang="en-US" altLang="ja-JP" sz="1050">
                  <a:solidFill>
                    <a:srgbClr val="FF6600"/>
                  </a:solidFill>
                  <a:latin typeface="Calibri" pitchFamily="-106" charset="0"/>
                </a:rPr>
                <a:t>DUSK</a:t>
              </a:r>
              <a:endParaRPr lang="ja-JP" altLang="en-US" sz="1050">
                <a:solidFill>
                  <a:srgbClr val="FF6600"/>
                </a:solidFill>
                <a:latin typeface="Calibri" pitchFamily="-106" charset="0"/>
              </a:endParaRPr>
            </a:p>
          </p:txBody>
        </p:sp>
        <p:sp>
          <p:nvSpPr>
            <p:cNvPr id="26" name="Right Arrow 25"/>
            <p:cNvSpPr/>
            <p:nvPr/>
          </p:nvSpPr>
          <p:spPr>
            <a:xfrm rot="10800000">
              <a:off x="4114800" y="3505200"/>
              <a:ext cx="1044575" cy="457200"/>
            </a:xfrm>
            <a:prstGeom prst="rightArrow">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050"/>
            </a:p>
          </p:txBody>
        </p:sp>
        <p:sp>
          <p:nvSpPr>
            <p:cNvPr id="24" name="Right Arrow 23"/>
            <p:cNvSpPr/>
            <p:nvPr/>
          </p:nvSpPr>
          <p:spPr>
            <a:xfrm>
              <a:off x="4137025" y="3200400"/>
              <a:ext cx="1044575" cy="45720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050"/>
            </a:p>
          </p:txBody>
        </p:sp>
      </p:grpSp>
      <p:sp>
        <p:nvSpPr>
          <p:cNvPr id="20483" name="Down Arrow 27"/>
          <p:cNvSpPr>
            <a:spLocks noChangeArrowheads="1"/>
          </p:cNvSpPr>
          <p:nvPr/>
        </p:nvSpPr>
        <p:spPr bwMode="auto">
          <a:xfrm>
            <a:off x="1655208" y="2443914"/>
            <a:ext cx="616744" cy="616744"/>
          </a:xfrm>
          <a:prstGeom prst="downArrow">
            <a:avLst>
              <a:gd name="adj1" fmla="val 50000"/>
              <a:gd name="adj2" fmla="val 50000"/>
            </a:avLst>
          </a:prstGeom>
          <a:noFill/>
          <a:ln w="9525">
            <a:noFill/>
            <a:miter lim="800000"/>
            <a:headEnd/>
            <a:tailEnd/>
          </a:ln>
        </p:spPr>
        <p:txBody>
          <a:bodyPr>
            <a:prstTxWarp prst="textNoShape">
              <a:avLst/>
            </a:prstTxWarp>
          </a:bodyPr>
          <a:lstStyle/>
          <a:p>
            <a:endParaRPr lang="ja-JP" altLang="en-US" sz="1050"/>
          </a:p>
        </p:txBody>
      </p:sp>
      <p:sp>
        <p:nvSpPr>
          <p:cNvPr id="20485" name="TextBox 43"/>
          <p:cNvSpPr txBox="1">
            <a:spLocks noChangeArrowheads="1"/>
          </p:cNvSpPr>
          <p:nvPr/>
        </p:nvSpPr>
        <p:spPr bwMode="auto">
          <a:xfrm>
            <a:off x="145155" y="4154286"/>
            <a:ext cx="2343150" cy="415498"/>
          </a:xfrm>
          <a:prstGeom prst="rect">
            <a:avLst/>
          </a:prstGeom>
          <a:noFill/>
          <a:ln w="9525">
            <a:noFill/>
            <a:miter lim="800000"/>
            <a:headEnd/>
            <a:tailEnd/>
          </a:ln>
        </p:spPr>
        <p:txBody>
          <a:bodyPr wrap="square">
            <a:prstTxWarp prst="textNoShape">
              <a:avLst/>
            </a:prstTxWarp>
            <a:spAutoFit/>
          </a:bodyPr>
          <a:lstStyle/>
          <a:p>
            <a:r>
              <a:rPr lang="en-US" altLang="ja-JP" sz="1050" i="1" dirty="0">
                <a:latin typeface="Calibri" pitchFamily="-106" charset="0"/>
              </a:rPr>
              <a:t>Ionospheric current system [Richmond et al]</a:t>
            </a:r>
            <a:endParaRPr lang="ja-JP" altLang="en-US" sz="1050" i="1" dirty="0">
              <a:latin typeface="Calibri" pitchFamily="-106" charset="0"/>
            </a:endParaRPr>
          </a:p>
        </p:txBody>
      </p:sp>
      <p:sp>
        <p:nvSpPr>
          <p:cNvPr id="9" name="TextBox 8"/>
          <p:cNvSpPr txBox="1"/>
          <p:nvPr/>
        </p:nvSpPr>
        <p:spPr>
          <a:xfrm>
            <a:off x="6885106" y="4297462"/>
            <a:ext cx="1787626" cy="415498"/>
          </a:xfrm>
          <a:prstGeom prst="rect">
            <a:avLst/>
          </a:prstGeom>
          <a:noFill/>
        </p:spPr>
        <p:txBody>
          <a:bodyPr wrap="square" rtlCol="0">
            <a:spAutoFit/>
          </a:bodyPr>
          <a:lstStyle/>
          <a:p>
            <a:pPr algn="ctr"/>
            <a:r>
              <a:rPr lang="en-US" sz="1050" dirty="0">
                <a:solidFill>
                  <a:srgbClr val="FF40FF"/>
                </a:solidFill>
              </a:rPr>
              <a:t>SWMF+RCM indicates penetration.</a:t>
            </a:r>
          </a:p>
        </p:txBody>
      </p:sp>
      <p:sp>
        <p:nvSpPr>
          <p:cNvPr id="10" name="TextBox 9"/>
          <p:cNvSpPr txBox="1"/>
          <p:nvPr/>
        </p:nvSpPr>
        <p:spPr>
          <a:xfrm>
            <a:off x="4299968" y="4825272"/>
            <a:ext cx="3032805" cy="253916"/>
          </a:xfrm>
          <a:prstGeom prst="rect">
            <a:avLst/>
          </a:prstGeom>
          <a:noFill/>
        </p:spPr>
        <p:txBody>
          <a:bodyPr wrap="square" rtlCol="0">
            <a:spAutoFit/>
          </a:bodyPr>
          <a:lstStyle/>
          <a:p>
            <a:pPr algn="ctr"/>
            <a:r>
              <a:rPr lang="en-US" sz="1050" dirty="0"/>
              <a:t>[courtesy from CCMC]</a:t>
            </a:r>
          </a:p>
        </p:txBody>
      </p:sp>
      <p:pic>
        <p:nvPicPr>
          <p:cNvPr id="4" name="Picture 3">
            <a:extLst>
              <a:ext uri="{FF2B5EF4-FFF2-40B4-BE49-F238E27FC236}">
                <a16:creationId xmlns:a16="http://schemas.microsoft.com/office/drawing/2014/main" xmlns="" id="{87460F9E-A667-B348-81D7-A29828F274C4}"/>
              </a:ext>
            </a:extLst>
          </p:cNvPr>
          <p:cNvPicPr>
            <a:picLocks noChangeAspect="1"/>
          </p:cNvPicPr>
          <p:nvPr/>
        </p:nvPicPr>
        <p:blipFill rotWithShape="1">
          <a:blip r:embed="rId4"/>
          <a:srcRect r="53332"/>
          <a:stretch/>
        </p:blipFill>
        <p:spPr>
          <a:xfrm>
            <a:off x="4779287" y="2731774"/>
            <a:ext cx="2074168" cy="2170313"/>
          </a:xfrm>
          <a:prstGeom prst="rect">
            <a:avLst/>
          </a:prstGeom>
        </p:spPr>
      </p:pic>
      <p:sp>
        <p:nvSpPr>
          <p:cNvPr id="23" name="TextBox 51">
            <a:extLst>
              <a:ext uri="{FF2B5EF4-FFF2-40B4-BE49-F238E27FC236}">
                <a16:creationId xmlns:a16="http://schemas.microsoft.com/office/drawing/2014/main" xmlns="" id="{8BEF4811-C27C-504D-BC7B-43A334050B3D}"/>
              </a:ext>
            </a:extLst>
          </p:cNvPr>
          <p:cNvSpPr txBox="1">
            <a:spLocks noChangeArrowheads="1"/>
          </p:cNvSpPr>
          <p:nvPr/>
        </p:nvSpPr>
        <p:spPr bwMode="auto">
          <a:xfrm>
            <a:off x="2525153" y="2676377"/>
            <a:ext cx="2343150" cy="1246495"/>
          </a:xfrm>
          <a:prstGeom prst="rect">
            <a:avLst/>
          </a:prstGeom>
          <a:noFill/>
          <a:ln w="9525">
            <a:noFill/>
            <a:miter lim="800000"/>
            <a:headEnd/>
            <a:tailEnd/>
          </a:ln>
        </p:spPr>
        <p:txBody>
          <a:bodyPr>
            <a:prstTxWarp prst="textNoShape">
              <a:avLst/>
            </a:prstTxWarp>
            <a:spAutoFit/>
          </a:bodyPr>
          <a:lstStyle/>
          <a:p>
            <a:r>
              <a:rPr lang="en-US" altLang="ja-JP" sz="1500" dirty="0">
                <a:ea typeface="Arial" pitchFamily="-106" charset="0"/>
                <a:cs typeface="Arial" pitchFamily="-106" charset="0"/>
              </a:rPr>
              <a:t>(2) </a:t>
            </a:r>
            <a:r>
              <a:rPr lang="en-US" altLang="ja-JP" sz="1500" dirty="0">
                <a:solidFill>
                  <a:srgbClr val="0000FF"/>
                </a:solidFill>
                <a:ea typeface="Arial" pitchFamily="-106" charset="0"/>
                <a:cs typeface="Arial" pitchFamily="-106" charset="0"/>
              </a:rPr>
              <a:t>R2</a:t>
            </a:r>
            <a:r>
              <a:rPr lang="en-US" altLang="ja-JP" sz="1500" dirty="0">
                <a:ea typeface="Arial" pitchFamily="-106" charset="0"/>
                <a:cs typeface="Arial" pitchFamily="-106" charset="0"/>
              </a:rPr>
              <a:t> &gt; </a:t>
            </a:r>
            <a:r>
              <a:rPr lang="en-US" altLang="ja-JP" sz="1500" dirty="0">
                <a:solidFill>
                  <a:srgbClr val="FF0000"/>
                </a:solidFill>
                <a:ea typeface="Arial" pitchFamily="-106" charset="0"/>
                <a:cs typeface="Arial" pitchFamily="-106" charset="0"/>
              </a:rPr>
              <a:t>R1</a:t>
            </a:r>
          </a:p>
          <a:p>
            <a:r>
              <a:rPr lang="en-US" altLang="ja-JP" sz="1500" dirty="0">
                <a:ea typeface="Arial" pitchFamily="-106" charset="0"/>
                <a:cs typeface="Arial" pitchFamily="-106" charset="0"/>
                <a:sym typeface="Wingdings" pitchFamily="-106" charset="2"/>
              </a:rPr>
              <a:t>(</a:t>
            </a:r>
            <a:r>
              <a:rPr lang="en-US" altLang="ja-JP" sz="1500" dirty="0" err="1">
                <a:solidFill>
                  <a:srgbClr val="0000FF"/>
                </a:solidFill>
                <a:ea typeface="Arial" pitchFamily="-106" charset="0"/>
                <a:cs typeface="Arial" pitchFamily="-106" charset="0"/>
                <a:sym typeface="Wingdings" pitchFamily="-106" charset="2"/>
              </a:rPr>
              <a:t>Overshielding</a:t>
            </a:r>
            <a:r>
              <a:rPr lang="en-US" altLang="ja-JP" sz="1500" dirty="0">
                <a:ea typeface="Arial" pitchFamily="-106" charset="0"/>
                <a:cs typeface="Arial" pitchFamily="-106" charset="0"/>
                <a:sym typeface="Wingdings" pitchFamily="-106" charset="2"/>
              </a:rPr>
              <a:t>)</a:t>
            </a:r>
          </a:p>
          <a:p>
            <a:r>
              <a:rPr lang="en-US" altLang="ja-JP" sz="1500" dirty="0">
                <a:ea typeface="Arial" pitchFamily="-106" charset="0"/>
                <a:cs typeface="Arial" pitchFamily="-106" charset="0"/>
                <a:sym typeface="Wingdings" pitchFamily="-106" charset="2"/>
              </a:rPr>
              <a:t>Dusk to Dawn E-field</a:t>
            </a:r>
          </a:p>
          <a:p>
            <a:r>
              <a:rPr lang="en-US" altLang="ja-JP" sz="1500" dirty="0">
                <a:ea typeface="Arial" pitchFamily="-106" charset="0"/>
                <a:cs typeface="Arial" pitchFamily="-106" charset="0"/>
                <a:sym typeface="Wingdings" pitchFamily="-106" charset="2"/>
              </a:rPr>
              <a:t>  Day: Westward</a:t>
            </a:r>
          </a:p>
          <a:p>
            <a:r>
              <a:rPr lang="en-US" altLang="ja-JP" sz="1500" dirty="0">
                <a:ea typeface="Arial" pitchFamily="-106" charset="0"/>
                <a:cs typeface="Arial" pitchFamily="-106" charset="0"/>
                <a:sym typeface="Wingdings" pitchFamily="-106" charset="2"/>
              </a:rPr>
              <a:t>  Night: Eastward</a:t>
            </a:r>
            <a:endParaRPr lang="ja-JP" altLang="en-US" sz="1500" dirty="0">
              <a:ea typeface="Arial" pitchFamily="-106" charset="0"/>
              <a:cs typeface="Arial" pitchFamily="-106" charset="0"/>
            </a:endParaRPr>
          </a:p>
        </p:txBody>
      </p:sp>
      <p:sp>
        <p:nvSpPr>
          <p:cNvPr id="27" name="TextBox 22">
            <a:extLst>
              <a:ext uri="{FF2B5EF4-FFF2-40B4-BE49-F238E27FC236}">
                <a16:creationId xmlns:a16="http://schemas.microsoft.com/office/drawing/2014/main" xmlns="" id="{E12AB12F-484D-A84D-8C43-1A158B6CEB5C}"/>
              </a:ext>
            </a:extLst>
          </p:cNvPr>
          <p:cNvSpPr txBox="1">
            <a:spLocks noChangeArrowheads="1"/>
          </p:cNvSpPr>
          <p:nvPr/>
        </p:nvSpPr>
        <p:spPr bwMode="auto">
          <a:xfrm>
            <a:off x="2525153" y="1226525"/>
            <a:ext cx="2400300" cy="1246495"/>
          </a:xfrm>
          <a:prstGeom prst="rect">
            <a:avLst/>
          </a:prstGeom>
          <a:noFill/>
          <a:ln w="9525">
            <a:noFill/>
            <a:miter lim="800000"/>
            <a:headEnd/>
            <a:tailEnd/>
          </a:ln>
        </p:spPr>
        <p:txBody>
          <a:bodyPr>
            <a:prstTxWarp prst="textNoShape">
              <a:avLst/>
            </a:prstTxWarp>
            <a:spAutoFit/>
          </a:bodyPr>
          <a:lstStyle/>
          <a:p>
            <a:pPr marL="342900" indent="-342900"/>
            <a:r>
              <a:rPr lang="en-US" altLang="ja-JP" sz="1500" dirty="0">
                <a:ea typeface="Arial" pitchFamily="-106" charset="0"/>
                <a:cs typeface="Arial" pitchFamily="-106" charset="0"/>
              </a:rPr>
              <a:t>(1) </a:t>
            </a:r>
            <a:r>
              <a:rPr lang="en-US" altLang="ja-JP" sz="1500" dirty="0">
                <a:solidFill>
                  <a:srgbClr val="FF0000"/>
                </a:solidFill>
                <a:ea typeface="Arial" pitchFamily="-106" charset="0"/>
                <a:cs typeface="Arial" pitchFamily="-106" charset="0"/>
              </a:rPr>
              <a:t>R1</a:t>
            </a:r>
            <a:r>
              <a:rPr lang="en-US" altLang="ja-JP" sz="1500" dirty="0">
                <a:ea typeface="Arial" pitchFamily="-106" charset="0"/>
                <a:cs typeface="Arial" pitchFamily="-106" charset="0"/>
              </a:rPr>
              <a:t> &gt; </a:t>
            </a:r>
            <a:r>
              <a:rPr lang="en-US" altLang="ja-JP" sz="1500" dirty="0">
                <a:solidFill>
                  <a:srgbClr val="0000FF"/>
                </a:solidFill>
                <a:ea typeface="Arial" pitchFamily="-106" charset="0"/>
                <a:cs typeface="Arial" pitchFamily="-106" charset="0"/>
              </a:rPr>
              <a:t>R2</a:t>
            </a:r>
          </a:p>
          <a:p>
            <a:pPr marL="342900" indent="-342900"/>
            <a:r>
              <a:rPr lang="en-US" altLang="ja-JP" sz="1500" dirty="0">
                <a:ea typeface="Arial" pitchFamily="-106" charset="0"/>
                <a:cs typeface="Arial" pitchFamily="-106" charset="0"/>
                <a:sym typeface="Wingdings" pitchFamily="-106" charset="2"/>
              </a:rPr>
              <a:t>(</a:t>
            </a:r>
            <a:r>
              <a:rPr lang="en-US" altLang="ja-JP" sz="1500" dirty="0" err="1">
                <a:solidFill>
                  <a:srgbClr val="FF0000"/>
                </a:solidFill>
                <a:ea typeface="Arial" pitchFamily="-106" charset="0"/>
                <a:cs typeface="Arial" pitchFamily="-106" charset="0"/>
                <a:sym typeface="Wingdings" pitchFamily="-106" charset="2"/>
              </a:rPr>
              <a:t>Undershielding</a:t>
            </a:r>
            <a:r>
              <a:rPr lang="en-US" altLang="ja-JP" sz="1500" dirty="0">
                <a:ea typeface="Arial" pitchFamily="-106" charset="0"/>
                <a:cs typeface="Arial" pitchFamily="-106" charset="0"/>
                <a:sym typeface="Wingdings" pitchFamily="-106" charset="2"/>
              </a:rPr>
              <a:t>)</a:t>
            </a:r>
          </a:p>
          <a:p>
            <a:pPr marL="342900" indent="-342900"/>
            <a:r>
              <a:rPr lang="en-US" altLang="ja-JP" sz="1500" dirty="0">
                <a:ea typeface="Arial" pitchFamily="-106" charset="0"/>
                <a:cs typeface="Arial" pitchFamily="-106" charset="0"/>
                <a:sym typeface="Wingdings" pitchFamily="-106" charset="2"/>
              </a:rPr>
              <a:t>Dawn to Dusk E-field</a:t>
            </a:r>
          </a:p>
          <a:p>
            <a:pPr marL="342900" indent="-342900"/>
            <a:r>
              <a:rPr lang="en-US" altLang="ja-JP" sz="1500" dirty="0">
                <a:ea typeface="Arial" pitchFamily="-106" charset="0"/>
                <a:cs typeface="Arial" pitchFamily="-106" charset="0"/>
                <a:sym typeface="Wingdings" pitchFamily="-106" charset="2"/>
              </a:rPr>
              <a:t>  Day: Eastward E-field</a:t>
            </a:r>
          </a:p>
          <a:p>
            <a:pPr marL="342900" indent="-342900"/>
            <a:r>
              <a:rPr lang="en-US" altLang="ja-JP" sz="1500" dirty="0">
                <a:ea typeface="Arial" pitchFamily="-106" charset="0"/>
                <a:cs typeface="Arial" pitchFamily="-106" charset="0"/>
                <a:sym typeface="Wingdings" pitchFamily="-106" charset="2"/>
              </a:rPr>
              <a:t>  Night: Westward</a:t>
            </a:r>
          </a:p>
        </p:txBody>
      </p:sp>
      <p:sp>
        <p:nvSpPr>
          <p:cNvPr id="28" name="Rectangle 3">
            <a:extLst>
              <a:ext uri="{FF2B5EF4-FFF2-40B4-BE49-F238E27FC236}">
                <a16:creationId xmlns:a16="http://schemas.microsoft.com/office/drawing/2014/main" xmlns="" id="{CA783661-9F33-D04A-B04E-C59E226C5968}"/>
              </a:ext>
            </a:extLst>
          </p:cNvPr>
          <p:cNvSpPr>
            <a:spLocks noGrp="1" noChangeArrowheads="1"/>
          </p:cNvSpPr>
          <p:nvPr>
            <p:ph type="title"/>
          </p:nvPr>
        </p:nvSpPr>
        <p:spPr>
          <a:xfrm>
            <a:off x="32531" y="-182001"/>
            <a:ext cx="4177226" cy="1600055"/>
          </a:xfrm>
        </p:spPr>
        <p:txBody>
          <a:bodyPr>
            <a:normAutofit/>
          </a:bodyPr>
          <a:lstStyle/>
          <a:p>
            <a:pPr algn="ctr" eaLnBrk="1" hangingPunct="1"/>
            <a:r>
              <a:rPr lang="en-US" altLang="ja-JP" sz="2850" b="1" dirty="0">
                <a:solidFill>
                  <a:srgbClr val="FFFFFF"/>
                </a:solidFill>
                <a:ea typeface="Times New Roman" pitchFamily="-106" charset="0"/>
                <a:cs typeface="Times New Roman" pitchFamily="-106" charset="0"/>
              </a:rPr>
              <a:t>Prompt Penetration (PP) </a:t>
            </a:r>
            <a:r>
              <a:rPr lang="en-US" altLang="ja-JP" sz="2850" dirty="0">
                <a:solidFill>
                  <a:srgbClr val="FFFFFF"/>
                </a:solidFill>
                <a:ea typeface="Times New Roman" pitchFamily="-106" charset="0"/>
                <a:cs typeface="Times New Roman" pitchFamily="-106" charset="0"/>
              </a:rPr>
              <a:t>[</a:t>
            </a:r>
            <a:r>
              <a:rPr lang="en-US" altLang="ja-JP" sz="2850" i="1" dirty="0" err="1">
                <a:solidFill>
                  <a:srgbClr val="FFFFFF"/>
                </a:solidFill>
                <a:ea typeface="Times New Roman" pitchFamily="-106" charset="0"/>
                <a:cs typeface="Times New Roman" pitchFamily="-106" charset="0"/>
              </a:rPr>
              <a:t>Jaggi</a:t>
            </a:r>
            <a:r>
              <a:rPr lang="en-US" altLang="ja-JP" sz="2850" i="1" dirty="0">
                <a:solidFill>
                  <a:srgbClr val="FFFFFF"/>
                </a:solidFill>
                <a:ea typeface="Times New Roman" pitchFamily="-106" charset="0"/>
                <a:cs typeface="Times New Roman" pitchFamily="-106" charset="0"/>
              </a:rPr>
              <a:t> and Wolf</a:t>
            </a:r>
            <a:r>
              <a:rPr lang="en-US" altLang="ja-JP" sz="2850" dirty="0">
                <a:solidFill>
                  <a:srgbClr val="FFFFFF"/>
                </a:solidFill>
                <a:ea typeface="Times New Roman" pitchFamily="-106" charset="0"/>
                <a:cs typeface="Times New Roman" pitchFamily="-106" charset="0"/>
              </a:rPr>
              <a:t>, 1973]</a:t>
            </a:r>
            <a:endParaRPr lang="en-US" altLang="ja-JP" sz="2850" dirty="0">
              <a:solidFill>
                <a:srgbClr val="FFFFFF"/>
              </a:solidFill>
              <a:cs typeface="ＭＳ Ｐゴシック" pitchFamily="-106" charset="-128"/>
            </a:endParaRPr>
          </a:p>
        </p:txBody>
      </p:sp>
      <p:pic>
        <p:nvPicPr>
          <p:cNvPr id="29" name="Picture 28">
            <a:extLst>
              <a:ext uri="{FF2B5EF4-FFF2-40B4-BE49-F238E27FC236}">
                <a16:creationId xmlns:a16="http://schemas.microsoft.com/office/drawing/2014/main" xmlns="" id="{E8FF60C2-07EA-F14C-A9AD-90207FD7B64D}"/>
              </a:ext>
            </a:extLst>
          </p:cNvPr>
          <p:cNvPicPr>
            <a:picLocks noChangeAspect="1"/>
          </p:cNvPicPr>
          <p:nvPr/>
        </p:nvPicPr>
        <p:blipFill rotWithShape="1">
          <a:blip r:embed="rId5"/>
          <a:srcRect l="781" t="24626" r="52087" b="2647"/>
          <a:stretch/>
        </p:blipFill>
        <p:spPr>
          <a:xfrm>
            <a:off x="4816983" y="267475"/>
            <a:ext cx="1998774" cy="2060216"/>
          </a:xfrm>
          <a:prstGeom prst="rect">
            <a:avLst/>
          </a:prstGeom>
        </p:spPr>
      </p:pic>
      <p:sp>
        <p:nvSpPr>
          <p:cNvPr id="30" name="TextBox 29">
            <a:extLst>
              <a:ext uri="{FF2B5EF4-FFF2-40B4-BE49-F238E27FC236}">
                <a16:creationId xmlns:a16="http://schemas.microsoft.com/office/drawing/2014/main" xmlns="" id="{871013B0-6B9E-5042-8DD5-B4D26167B0EF}"/>
              </a:ext>
            </a:extLst>
          </p:cNvPr>
          <p:cNvSpPr txBox="1"/>
          <p:nvPr/>
        </p:nvSpPr>
        <p:spPr>
          <a:xfrm>
            <a:off x="4299968" y="41618"/>
            <a:ext cx="3032805" cy="253916"/>
          </a:xfrm>
          <a:prstGeom prst="rect">
            <a:avLst/>
          </a:prstGeom>
          <a:noFill/>
        </p:spPr>
        <p:txBody>
          <a:bodyPr wrap="square" rtlCol="0">
            <a:spAutoFit/>
          </a:bodyPr>
          <a:lstStyle/>
          <a:p>
            <a:pPr algn="ctr"/>
            <a:r>
              <a:rPr lang="en-US" sz="1050" dirty="0"/>
              <a:t>Weimer pot</a:t>
            </a:r>
          </a:p>
        </p:txBody>
      </p:sp>
      <p:sp>
        <p:nvSpPr>
          <p:cNvPr id="11" name="TextBox 10">
            <a:extLst>
              <a:ext uri="{FF2B5EF4-FFF2-40B4-BE49-F238E27FC236}">
                <a16:creationId xmlns:a16="http://schemas.microsoft.com/office/drawing/2014/main" xmlns="" id="{AA6AEF51-5BB7-B84A-B6CE-C5B436725883}"/>
              </a:ext>
            </a:extLst>
          </p:cNvPr>
          <p:cNvSpPr txBox="1"/>
          <p:nvPr/>
        </p:nvSpPr>
        <p:spPr>
          <a:xfrm>
            <a:off x="5144384" y="2520989"/>
            <a:ext cx="1242648" cy="253916"/>
          </a:xfrm>
          <a:prstGeom prst="rect">
            <a:avLst/>
          </a:prstGeom>
          <a:noFill/>
        </p:spPr>
        <p:txBody>
          <a:bodyPr wrap="none" rtlCol="0">
            <a:spAutoFit/>
          </a:bodyPr>
          <a:lstStyle/>
          <a:p>
            <a:r>
              <a:rPr lang="en-US" sz="1050" dirty="0"/>
              <a:t>SWMF+RCM: pot</a:t>
            </a:r>
          </a:p>
        </p:txBody>
      </p:sp>
      <p:sp>
        <p:nvSpPr>
          <p:cNvPr id="12" name="TextBox 11">
            <a:extLst>
              <a:ext uri="{FF2B5EF4-FFF2-40B4-BE49-F238E27FC236}">
                <a16:creationId xmlns:a16="http://schemas.microsoft.com/office/drawing/2014/main" xmlns="" id="{FB4B96EE-D796-DB48-9C6D-2270583A6F3E}"/>
              </a:ext>
            </a:extLst>
          </p:cNvPr>
          <p:cNvSpPr txBox="1"/>
          <p:nvPr/>
        </p:nvSpPr>
        <p:spPr>
          <a:xfrm>
            <a:off x="6886814" y="189913"/>
            <a:ext cx="2156154" cy="2031325"/>
          </a:xfrm>
          <a:prstGeom prst="rect">
            <a:avLst/>
          </a:prstGeom>
          <a:noFill/>
        </p:spPr>
        <p:txBody>
          <a:bodyPr wrap="square" rtlCol="0">
            <a:spAutoFit/>
          </a:bodyPr>
          <a:lstStyle/>
          <a:p>
            <a:pPr marL="214313" indent="-214313">
              <a:buFont typeface="Arial" panose="020B0604020202020204" pitchFamily="34" charset="0"/>
              <a:buChar char="•"/>
            </a:pPr>
            <a:r>
              <a:rPr lang="en-US" altLang="ja-JP" sz="1050" dirty="0">
                <a:cs typeface="ＭＳ Ｐゴシック" pitchFamily="-106" charset="-128"/>
              </a:rPr>
              <a:t>PP is caused by sudden changes in CPCP.</a:t>
            </a:r>
          </a:p>
          <a:p>
            <a:pPr marL="214313" indent="-214313">
              <a:buFont typeface="Arial" panose="020B0604020202020204" pitchFamily="34" charset="0"/>
              <a:buChar char="•"/>
            </a:pPr>
            <a:r>
              <a:rPr lang="en-US" altLang="ja-JP" sz="1050" dirty="0">
                <a:cs typeface="ＭＳ Ｐゴシック" pitchFamily="-106" charset="-128"/>
              </a:rPr>
              <a:t> When IMF BZ turns southward and polar cap expands (</a:t>
            </a:r>
            <a:r>
              <a:rPr lang="en-US" altLang="ja-JP" sz="1050" dirty="0" err="1">
                <a:cs typeface="ＭＳ Ｐゴシック" pitchFamily="-106" charset="-128"/>
              </a:rPr>
              <a:t>undershielding</a:t>
            </a:r>
            <a:r>
              <a:rPr lang="en-US" altLang="ja-JP" sz="1050" dirty="0">
                <a:cs typeface="ＭＳ Ｐゴシック" pitchFamily="-106" charset="-128"/>
              </a:rPr>
              <a:t>), dawn to dusk E-field penetrates to low latitude.</a:t>
            </a:r>
          </a:p>
          <a:p>
            <a:pPr marL="214313" indent="-214313">
              <a:buFont typeface="Arial" panose="020B0604020202020204" pitchFamily="34" charset="0"/>
              <a:buChar char="•"/>
            </a:pPr>
            <a:r>
              <a:rPr lang="en-US" altLang="ja-JP" sz="1050" dirty="0">
                <a:cs typeface="ＭＳ Ｐゴシック" pitchFamily="-106" charset="-128"/>
              </a:rPr>
              <a:t>when IMF </a:t>
            </a:r>
            <a:r>
              <a:rPr lang="en-US" altLang="ja-JP" sz="1050" dirty="0" err="1">
                <a:cs typeface="ＭＳ Ｐゴシック" pitchFamily="-106" charset="-128"/>
              </a:rPr>
              <a:t>Bz</a:t>
            </a:r>
            <a:r>
              <a:rPr lang="en-US" altLang="ja-JP" sz="1050" dirty="0">
                <a:cs typeface="ＭＳ Ｐゴシック" pitchFamily="-106" charset="-128"/>
              </a:rPr>
              <a:t> turns northward, and polar cap shrinks (</a:t>
            </a:r>
            <a:r>
              <a:rPr lang="en-US" altLang="ja-JP" sz="1050" dirty="0" err="1">
                <a:cs typeface="ＭＳ Ｐゴシック" pitchFamily="-106" charset="-128"/>
              </a:rPr>
              <a:t>overshielding</a:t>
            </a:r>
            <a:r>
              <a:rPr lang="en-US" altLang="ja-JP" sz="1050" dirty="0">
                <a:cs typeface="ＭＳ Ｐゴシック" pitchFamily="-106" charset="-128"/>
              </a:rPr>
              <a:t>) dusk to dawn e-field penetrates to low latitude.</a:t>
            </a:r>
            <a:endParaRPr lang="en-US" sz="1050" dirty="0"/>
          </a:p>
        </p:txBody>
      </p:sp>
      <p:sp>
        <p:nvSpPr>
          <p:cNvPr id="33" name="TextBox 32">
            <a:extLst>
              <a:ext uri="{FF2B5EF4-FFF2-40B4-BE49-F238E27FC236}">
                <a16:creationId xmlns:a16="http://schemas.microsoft.com/office/drawing/2014/main" xmlns="" id="{A8BA35E9-BD14-9945-883E-E76079F2FC24}"/>
              </a:ext>
            </a:extLst>
          </p:cNvPr>
          <p:cNvSpPr txBox="1"/>
          <p:nvPr/>
        </p:nvSpPr>
        <p:spPr>
          <a:xfrm>
            <a:off x="5643139" y="4171902"/>
            <a:ext cx="334150" cy="461665"/>
          </a:xfrm>
          <a:prstGeom prst="rect">
            <a:avLst/>
          </a:prstGeom>
          <a:noFill/>
        </p:spPr>
        <p:txBody>
          <a:bodyPr wrap="square" rtlCol="0">
            <a:spAutoFit/>
          </a:bodyPr>
          <a:lstStyle/>
          <a:p>
            <a:pPr algn="ctr"/>
            <a:r>
              <a:rPr lang="en-US" sz="1200" b="1" dirty="0">
                <a:solidFill>
                  <a:srgbClr val="FF40FF"/>
                </a:solidFill>
              </a:rPr>
              <a:t>60</a:t>
            </a:r>
            <a:r>
              <a:rPr lang="en-US" sz="1200" b="1" baseline="30000" dirty="0">
                <a:solidFill>
                  <a:srgbClr val="FF40FF"/>
                </a:solidFill>
              </a:rPr>
              <a:t>◦</a:t>
            </a:r>
            <a:endParaRPr lang="en-US" sz="1200" b="1" dirty="0">
              <a:solidFill>
                <a:srgbClr val="FF40FF"/>
              </a:solidFill>
            </a:endParaRPr>
          </a:p>
        </p:txBody>
      </p:sp>
      <p:sp>
        <p:nvSpPr>
          <p:cNvPr id="34" name="TextBox 33">
            <a:extLst>
              <a:ext uri="{FF2B5EF4-FFF2-40B4-BE49-F238E27FC236}">
                <a16:creationId xmlns:a16="http://schemas.microsoft.com/office/drawing/2014/main" xmlns="" id="{CD0703A9-9A72-C646-9CAD-5C6B0F47B87B}"/>
              </a:ext>
            </a:extLst>
          </p:cNvPr>
          <p:cNvSpPr txBox="1"/>
          <p:nvPr/>
        </p:nvSpPr>
        <p:spPr>
          <a:xfrm>
            <a:off x="5611554" y="4405791"/>
            <a:ext cx="399553" cy="276999"/>
          </a:xfrm>
          <a:prstGeom prst="rect">
            <a:avLst/>
          </a:prstGeom>
          <a:noFill/>
        </p:spPr>
        <p:txBody>
          <a:bodyPr wrap="square" rtlCol="0">
            <a:spAutoFit/>
          </a:bodyPr>
          <a:lstStyle/>
          <a:p>
            <a:pPr algn="ctr"/>
            <a:r>
              <a:rPr lang="en-US" sz="1200" b="1" dirty="0">
                <a:solidFill>
                  <a:srgbClr val="FF40FF"/>
                </a:solidFill>
              </a:rPr>
              <a:t>40</a:t>
            </a:r>
            <a:r>
              <a:rPr lang="en-US" sz="1200" b="1" baseline="30000" dirty="0">
                <a:solidFill>
                  <a:srgbClr val="FF40FF"/>
                </a:solidFill>
              </a:rPr>
              <a:t>◦</a:t>
            </a:r>
            <a:endParaRPr lang="en-US" sz="1200" b="1" dirty="0">
              <a:solidFill>
                <a:srgbClr val="FF40FF"/>
              </a:solidFill>
            </a:endParaRPr>
          </a:p>
        </p:txBody>
      </p:sp>
      <p:sp>
        <p:nvSpPr>
          <p:cNvPr id="35" name="TextBox 34">
            <a:extLst>
              <a:ext uri="{FF2B5EF4-FFF2-40B4-BE49-F238E27FC236}">
                <a16:creationId xmlns:a16="http://schemas.microsoft.com/office/drawing/2014/main" xmlns="" id="{2AAE1726-DB0C-3646-B558-812E550169C0}"/>
              </a:ext>
            </a:extLst>
          </p:cNvPr>
          <p:cNvSpPr txBox="1"/>
          <p:nvPr/>
        </p:nvSpPr>
        <p:spPr>
          <a:xfrm>
            <a:off x="5667874" y="1795900"/>
            <a:ext cx="334150" cy="461665"/>
          </a:xfrm>
          <a:prstGeom prst="rect">
            <a:avLst/>
          </a:prstGeom>
          <a:noFill/>
        </p:spPr>
        <p:txBody>
          <a:bodyPr wrap="square" rtlCol="0">
            <a:spAutoFit/>
          </a:bodyPr>
          <a:lstStyle/>
          <a:p>
            <a:pPr algn="ctr"/>
            <a:r>
              <a:rPr lang="en-US" sz="1200" b="1" dirty="0">
                <a:solidFill>
                  <a:srgbClr val="FF40FF"/>
                </a:solidFill>
              </a:rPr>
              <a:t>60</a:t>
            </a:r>
            <a:r>
              <a:rPr lang="en-US" sz="1200" b="1" baseline="30000" dirty="0">
                <a:solidFill>
                  <a:srgbClr val="FF40FF"/>
                </a:solidFill>
              </a:rPr>
              <a:t>◦</a:t>
            </a:r>
            <a:endParaRPr lang="en-US" sz="1200" b="1" dirty="0">
              <a:solidFill>
                <a:srgbClr val="FF40FF"/>
              </a:solidFill>
            </a:endParaRPr>
          </a:p>
        </p:txBody>
      </p:sp>
      <p:sp>
        <p:nvSpPr>
          <p:cNvPr id="36" name="TextBox 35">
            <a:extLst>
              <a:ext uri="{FF2B5EF4-FFF2-40B4-BE49-F238E27FC236}">
                <a16:creationId xmlns:a16="http://schemas.microsoft.com/office/drawing/2014/main" xmlns="" id="{3BEBD8B2-2D4B-4F44-9BD0-C863BE12C3F5}"/>
              </a:ext>
            </a:extLst>
          </p:cNvPr>
          <p:cNvSpPr txBox="1"/>
          <p:nvPr/>
        </p:nvSpPr>
        <p:spPr>
          <a:xfrm>
            <a:off x="5636289" y="2105989"/>
            <a:ext cx="399553" cy="276999"/>
          </a:xfrm>
          <a:prstGeom prst="rect">
            <a:avLst/>
          </a:prstGeom>
          <a:noFill/>
        </p:spPr>
        <p:txBody>
          <a:bodyPr wrap="square" rtlCol="0">
            <a:spAutoFit/>
          </a:bodyPr>
          <a:lstStyle/>
          <a:p>
            <a:pPr algn="ctr"/>
            <a:r>
              <a:rPr lang="en-US" sz="1200" b="1" dirty="0">
                <a:solidFill>
                  <a:srgbClr val="FF40FF"/>
                </a:solidFill>
              </a:rPr>
              <a:t>40</a:t>
            </a:r>
            <a:r>
              <a:rPr lang="en-US" sz="1200" b="1" baseline="30000" dirty="0">
                <a:solidFill>
                  <a:srgbClr val="FF40FF"/>
                </a:solidFill>
              </a:rPr>
              <a:t>◦</a:t>
            </a:r>
            <a:endParaRPr lang="en-US" sz="1200" b="1" dirty="0">
              <a:solidFill>
                <a:srgbClr val="FF40FF"/>
              </a:solidFill>
            </a:endParaRPr>
          </a:p>
        </p:txBody>
      </p:sp>
    </p:spTree>
    <p:extLst>
      <p:ext uri="{BB962C8B-B14F-4D97-AF65-F5344CB8AC3E}">
        <p14:creationId xmlns:p14="http://schemas.microsoft.com/office/powerpoint/2010/main" val="3490821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01259E-796E-9240-B3A2-38F5399C61C8}"/>
              </a:ext>
            </a:extLst>
          </p:cNvPr>
          <p:cNvSpPr>
            <a:spLocks noGrp="1"/>
          </p:cNvSpPr>
          <p:nvPr>
            <p:ph type="title"/>
          </p:nvPr>
        </p:nvSpPr>
        <p:spPr>
          <a:xfrm>
            <a:off x="5121115" y="59656"/>
            <a:ext cx="3819863" cy="2547665"/>
          </a:xfrm>
        </p:spPr>
        <p:txBody>
          <a:bodyPr/>
          <a:lstStyle/>
          <a:p>
            <a:pPr algn="ctr"/>
            <a:r>
              <a:rPr lang="en-US" dirty="0"/>
              <a:t>By Applying E-field disturbance, IPE qualitatively reproduces obs. Deep erosion </a:t>
            </a:r>
          </a:p>
        </p:txBody>
      </p:sp>
      <p:pic>
        <p:nvPicPr>
          <p:cNvPr id="5" name="Content Placeholder 4" descr="Fig6">
            <a:extLst>
              <a:ext uri="{FF2B5EF4-FFF2-40B4-BE49-F238E27FC236}">
                <a16:creationId xmlns:a16="http://schemas.microsoft.com/office/drawing/2014/main" xmlns="" id="{590D3948-B538-BB46-B61E-B509977966FA}"/>
              </a:ext>
            </a:extLst>
          </p:cNvPr>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0339" y="0"/>
            <a:ext cx="5028520" cy="4869657"/>
          </a:xfrm>
          <a:prstGeom prst="rect">
            <a:avLst/>
          </a:prstGeom>
          <a:noFill/>
          <a:ln>
            <a:noFill/>
          </a:ln>
        </p:spPr>
      </p:pic>
      <p:sp>
        <p:nvSpPr>
          <p:cNvPr id="6" name="TextBox 5">
            <a:extLst>
              <a:ext uri="{FF2B5EF4-FFF2-40B4-BE49-F238E27FC236}">
                <a16:creationId xmlns:a16="http://schemas.microsoft.com/office/drawing/2014/main" xmlns="" id="{5F9A49FA-4235-0B4D-9BD8-557EB17E216E}"/>
              </a:ext>
            </a:extLst>
          </p:cNvPr>
          <p:cNvSpPr txBox="1"/>
          <p:nvPr/>
        </p:nvSpPr>
        <p:spPr>
          <a:xfrm>
            <a:off x="2655277" y="337221"/>
            <a:ext cx="1744389" cy="415498"/>
          </a:xfrm>
          <a:prstGeom prst="rect">
            <a:avLst/>
          </a:prstGeom>
          <a:noFill/>
        </p:spPr>
        <p:txBody>
          <a:bodyPr wrap="square" rtlCol="0">
            <a:spAutoFit/>
          </a:bodyPr>
          <a:lstStyle/>
          <a:p>
            <a:pPr algn="ctr"/>
            <a:r>
              <a:rPr lang="en-US" sz="1050" b="1" dirty="0">
                <a:solidFill>
                  <a:srgbClr val="FF40FF"/>
                </a:solidFill>
              </a:rPr>
              <a:t>Without E-field Disturbance </a:t>
            </a:r>
          </a:p>
        </p:txBody>
      </p:sp>
      <p:sp>
        <p:nvSpPr>
          <p:cNvPr id="7" name="TextBox 6">
            <a:extLst>
              <a:ext uri="{FF2B5EF4-FFF2-40B4-BE49-F238E27FC236}">
                <a16:creationId xmlns:a16="http://schemas.microsoft.com/office/drawing/2014/main" xmlns="" id="{43EE5006-C0D5-854B-A043-2FFA80BE74A6}"/>
              </a:ext>
            </a:extLst>
          </p:cNvPr>
          <p:cNvSpPr txBox="1"/>
          <p:nvPr/>
        </p:nvSpPr>
        <p:spPr>
          <a:xfrm>
            <a:off x="2699238" y="2491334"/>
            <a:ext cx="1744389" cy="253916"/>
          </a:xfrm>
          <a:prstGeom prst="rect">
            <a:avLst/>
          </a:prstGeom>
          <a:noFill/>
        </p:spPr>
        <p:txBody>
          <a:bodyPr wrap="square" rtlCol="0">
            <a:spAutoFit/>
          </a:bodyPr>
          <a:lstStyle/>
          <a:p>
            <a:pPr algn="ctr"/>
            <a:r>
              <a:rPr lang="en-US" sz="1050" b="1" dirty="0">
                <a:solidFill>
                  <a:srgbClr val="FF40FF"/>
                </a:solidFill>
              </a:rPr>
              <a:t>With E-field Disturbance </a:t>
            </a:r>
          </a:p>
        </p:txBody>
      </p:sp>
      <p:sp>
        <p:nvSpPr>
          <p:cNvPr id="8" name="TextBox 7">
            <a:extLst>
              <a:ext uri="{FF2B5EF4-FFF2-40B4-BE49-F238E27FC236}">
                <a16:creationId xmlns:a16="http://schemas.microsoft.com/office/drawing/2014/main" xmlns="" id="{C7A020B6-6B1B-834F-A790-7B87731E7528}"/>
              </a:ext>
            </a:extLst>
          </p:cNvPr>
          <p:cNvSpPr txBox="1"/>
          <p:nvPr/>
        </p:nvSpPr>
        <p:spPr>
          <a:xfrm>
            <a:off x="5707132" y="2620330"/>
            <a:ext cx="3088496" cy="1869743"/>
          </a:xfrm>
          <a:prstGeom prst="rect">
            <a:avLst/>
          </a:prstGeom>
          <a:noFill/>
        </p:spPr>
        <p:txBody>
          <a:bodyPr wrap="square" rtlCol="0">
            <a:spAutoFit/>
          </a:bodyPr>
          <a:lstStyle/>
          <a:p>
            <a:pPr marL="214313" indent="-214313">
              <a:buFont typeface="Arial" panose="020B0604020202020204" pitchFamily="34" charset="0"/>
              <a:buChar char="•"/>
            </a:pPr>
            <a:r>
              <a:rPr lang="en-US" sz="1050" dirty="0"/>
              <a:t>Equatorial Ne as a function of L at the time when ERG observed the deep erosion at 23:40UT. </a:t>
            </a:r>
          </a:p>
          <a:p>
            <a:pPr marL="214313" indent="-214313">
              <a:buFont typeface="Arial" panose="020B0604020202020204" pitchFamily="34" charset="0"/>
              <a:buChar char="•"/>
            </a:pPr>
            <a:r>
              <a:rPr lang="en-US" sz="1050" dirty="0"/>
              <a:t>(upper panel) IPE default run without e-field disturbance; L=2.3</a:t>
            </a:r>
          </a:p>
          <a:p>
            <a:pPr marL="214313" indent="-214313">
              <a:buFont typeface="Arial" panose="020B0604020202020204" pitchFamily="34" charset="0"/>
              <a:buChar char="•"/>
            </a:pPr>
            <a:r>
              <a:rPr lang="en-US" sz="1050" dirty="0"/>
              <a:t>(lower panel) IPE run with e-field disturbance; L=1.5, comparable to obs.</a:t>
            </a:r>
          </a:p>
          <a:p>
            <a:pPr marL="214313" indent="-214313">
              <a:buFont typeface="Arial" panose="020B0604020202020204" pitchFamily="34" charset="0"/>
              <a:buChar char="•"/>
            </a:pPr>
            <a:r>
              <a:rPr lang="en-US" sz="1050" dirty="0"/>
              <a:t>Different line colors show different MLT</a:t>
            </a:r>
          </a:p>
          <a:p>
            <a:pPr marL="214313" indent="-214313">
              <a:buFont typeface="Arial" panose="020B0604020202020204" pitchFamily="34" charset="0"/>
              <a:buChar char="•"/>
            </a:pPr>
            <a:r>
              <a:rPr lang="en-US" sz="1050" dirty="0"/>
              <a:t>midnight profiles(red lines) show the deepest erosion, the steepest density gradient.</a:t>
            </a:r>
          </a:p>
          <a:p>
            <a:pPr marL="214313" indent="-214313">
              <a:buFont typeface="Arial" panose="020B0604020202020204" pitchFamily="34" charset="0"/>
              <a:buChar char="•"/>
            </a:pPr>
            <a:endParaRPr lang="en-US" sz="1050" dirty="0"/>
          </a:p>
        </p:txBody>
      </p:sp>
      <p:sp>
        <p:nvSpPr>
          <p:cNvPr id="11" name="Up Arrow 10">
            <a:extLst>
              <a:ext uri="{FF2B5EF4-FFF2-40B4-BE49-F238E27FC236}">
                <a16:creationId xmlns:a16="http://schemas.microsoft.com/office/drawing/2014/main" xmlns="" id="{3A5D7E7E-999C-0A4A-A6AD-127D03EB6F95}"/>
              </a:ext>
            </a:extLst>
          </p:cNvPr>
          <p:cNvSpPr/>
          <p:nvPr/>
        </p:nvSpPr>
        <p:spPr>
          <a:xfrm>
            <a:off x="1946718" y="1419489"/>
            <a:ext cx="115978" cy="573359"/>
          </a:xfrm>
          <a:prstGeom prst="upArrow">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 name="TextBox 11">
            <a:extLst>
              <a:ext uri="{FF2B5EF4-FFF2-40B4-BE49-F238E27FC236}">
                <a16:creationId xmlns:a16="http://schemas.microsoft.com/office/drawing/2014/main" xmlns="" id="{92160EE9-D19C-3041-B738-34611D3E425A}"/>
              </a:ext>
            </a:extLst>
          </p:cNvPr>
          <p:cNvSpPr txBox="1"/>
          <p:nvPr/>
        </p:nvSpPr>
        <p:spPr>
          <a:xfrm>
            <a:off x="1982012" y="1799513"/>
            <a:ext cx="1073708" cy="369332"/>
          </a:xfrm>
          <a:prstGeom prst="rect">
            <a:avLst/>
          </a:prstGeom>
          <a:noFill/>
        </p:spPr>
        <p:txBody>
          <a:bodyPr wrap="square" rtlCol="0">
            <a:spAutoFit/>
          </a:bodyPr>
          <a:lstStyle/>
          <a:p>
            <a:r>
              <a:rPr lang="en-US" sz="1800" b="1" dirty="0">
                <a:solidFill>
                  <a:srgbClr val="FF9300"/>
                </a:solidFill>
              </a:rPr>
              <a:t>L</a:t>
            </a:r>
            <a:r>
              <a:rPr lang="en-US" sz="1800" b="1" baseline="-25000" dirty="0">
                <a:solidFill>
                  <a:srgbClr val="FF9300"/>
                </a:solidFill>
              </a:rPr>
              <a:t>PP</a:t>
            </a:r>
            <a:r>
              <a:rPr lang="en-US" sz="1800" b="1" dirty="0">
                <a:solidFill>
                  <a:srgbClr val="FF9300"/>
                </a:solidFill>
              </a:rPr>
              <a:t>=2.3</a:t>
            </a:r>
          </a:p>
        </p:txBody>
      </p:sp>
      <p:sp>
        <p:nvSpPr>
          <p:cNvPr id="13" name="Up Arrow 12">
            <a:extLst>
              <a:ext uri="{FF2B5EF4-FFF2-40B4-BE49-F238E27FC236}">
                <a16:creationId xmlns:a16="http://schemas.microsoft.com/office/drawing/2014/main" xmlns="" id="{B1F9DB7E-C120-3248-A8A8-8B1AE3C903CD}"/>
              </a:ext>
            </a:extLst>
          </p:cNvPr>
          <p:cNvSpPr/>
          <p:nvPr/>
        </p:nvSpPr>
        <p:spPr>
          <a:xfrm>
            <a:off x="996002" y="3599269"/>
            <a:ext cx="115978" cy="573359"/>
          </a:xfrm>
          <a:prstGeom prst="upArrow">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TextBox 13">
            <a:extLst>
              <a:ext uri="{FF2B5EF4-FFF2-40B4-BE49-F238E27FC236}">
                <a16:creationId xmlns:a16="http://schemas.microsoft.com/office/drawing/2014/main" xmlns="" id="{8669F513-0BD8-9B4D-8BDD-05584A038028}"/>
              </a:ext>
            </a:extLst>
          </p:cNvPr>
          <p:cNvSpPr txBox="1"/>
          <p:nvPr/>
        </p:nvSpPr>
        <p:spPr>
          <a:xfrm>
            <a:off x="1031296" y="3971225"/>
            <a:ext cx="1073708" cy="369332"/>
          </a:xfrm>
          <a:prstGeom prst="rect">
            <a:avLst/>
          </a:prstGeom>
          <a:noFill/>
        </p:spPr>
        <p:txBody>
          <a:bodyPr wrap="square" rtlCol="0">
            <a:spAutoFit/>
          </a:bodyPr>
          <a:lstStyle/>
          <a:p>
            <a:r>
              <a:rPr lang="en-US" sz="1800" b="1" dirty="0">
                <a:solidFill>
                  <a:srgbClr val="FF9300"/>
                </a:solidFill>
              </a:rPr>
              <a:t>L</a:t>
            </a:r>
            <a:r>
              <a:rPr lang="en-US" sz="1800" b="1" baseline="-25000" dirty="0">
                <a:solidFill>
                  <a:srgbClr val="FF9300"/>
                </a:solidFill>
              </a:rPr>
              <a:t>PP</a:t>
            </a:r>
            <a:r>
              <a:rPr lang="en-US" sz="1800" b="1" dirty="0">
                <a:solidFill>
                  <a:srgbClr val="FF9300"/>
                </a:solidFill>
              </a:rPr>
              <a:t>=1.5</a:t>
            </a:r>
          </a:p>
        </p:txBody>
      </p:sp>
    </p:spTree>
    <p:extLst>
      <p:ext uri="{BB962C8B-B14F-4D97-AF65-F5344CB8AC3E}">
        <p14:creationId xmlns:p14="http://schemas.microsoft.com/office/powerpoint/2010/main" val="2842284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01409"/>
          </a:xfrm>
        </p:spPr>
        <p:txBody>
          <a:bodyPr>
            <a:normAutofit fontScale="90000"/>
          </a:bodyPr>
          <a:lstStyle/>
          <a:p>
            <a:pPr algn="ctr"/>
            <a:r>
              <a:rPr lang="en-US" dirty="0" smtClean="0"/>
              <a:t>Now to the Magnetosphere Drivers</a:t>
            </a:r>
            <a:endParaRPr lang="en-US" dirty="0"/>
          </a:p>
        </p:txBody>
      </p:sp>
      <p:sp>
        <p:nvSpPr>
          <p:cNvPr id="3" name="Content Placeholder 2"/>
          <p:cNvSpPr>
            <a:spLocks noGrp="1"/>
          </p:cNvSpPr>
          <p:nvPr>
            <p:ph idx="1"/>
          </p:nvPr>
        </p:nvSpPr>
        <p:spPr>
          <a:xfrm>
            <a:off x="628650" y="961612"/>
            <a:ext cx="7886700" cy="3671111"/>
          </a:xfrm>
        </p:spPr>
        <p:txBody>
          <a:bodyPr>
            <a:normAutofit lnSpcReduction="10000"/>
          </a:bodyPr>
          <a:lstStyle/>
          <a:p>
            <a:r>
              <a:rPr lang="en-US" dirty="0"/>
              <a:t>Use </a:t>
            </a:r>
            <a:r>
              <a:rPr lang="en-US" dirty="0" err="1"/>
              <a:t>OpenGGCM</a:t>
            </a:r>
            <a:r>
              <a:rPr lang="en-US" dirty="0"/>
              <a:t>, coupled with CTIM </a:t>
            </a:r>
            <a:r>
              <a:rPr lang="en-US" dirty="0" smtClean="0"/>
              <a:t>(for now) </a:t>
            </a:r>
            <a:r>
              <a:rPr lang="en-US" dirty="0"/>
              <a:t>and RCM (ring current) to model a sequence of increasingly strong storms.</a:t>
            </a:r>
          </a:p>
          <a:p>
            <a:r>
              <a:rPr lang="en-US" dirty="0"/>
              <a:t>Objective: assessment of storm effects on the magnetosphere (magnetopause, ring current, radiation belts, </a:t>
            </a:r>
            <a:r>
              <a:rPr lang="mr-IN" dirty="0"/>
              <a:t>…</a:t>
            </a:r>
            <a:r>
              <a:rPr lang="en-US" dirty="0"/>
              <a:t>) and ionosphere (TEC, open-closed boundary, </a:t>
            </a:r>
            <a:r>
              <a:rPr lang="mr-IN" dirty="0"/>
              <a:t>…</a:t>
            </a:r>
            <a:r>
              <a:rPr lang="en-US" dirty="0"/>
              <a:t>). Also, provide inputs for other ionosphere </a:t>
            </a:r>
            <a:r>
              <a:rPr lang="mr-IN" dirty="0"/>
              <a:t>–</a:t>
            </a:r>
            <a:r>
              <a:rPr lang="en-US" dirty="0"/>
              <a:t> thermosphere </a:t>
            </a:r>
            <a:r>
              <a:rPr lang="mr-IN" dirty="0"/>
              <a:t>–</a:t>
            </a:r>
            <a:r>
              <a:rPr lang="en-US" dirty="0"/>
              <a:t> (atmosphere) models.</a:t>
            </a:r>
          </a:p>
          <a:p>
            <a:r>
              <a:rPr lang="en-US" dirty="0"/>
              <a:t>Why not model Carrington event or SEREO-A event right away: model may crash, difficult to see if results are reasonable.</a:t>
            </a:r>
          </a:p>
          <a:p>
            <a:r>
              <a:rPr lang="en-US" dirty="0"/>
              <a:t>Scaling up </a:t>
            </a:r>
            <a:r>
              <a:rPr lang="en-US" dirty="0" smtClean="0"/>
              <a:t>known storms </a:t>
            </a:r>
            <a:r>
              <a:rPr lang="en-US" dirty="0" smtClean="0">
                <a:sym typeface="Wingdings"/>
              </a:rPr>
              <a:t></a:t>
            </a:r>
            <a:r>
              <a:rPr lang="en-US" dirty="0" smtClean="0"/>
              <a:t> </a:t>
            </a:r>
            <a:r>
              <a:rPr lang="en-US" dirty="0"/>
              <a:t>allows us to (1) verify model at original driver’s strength, (2) see what changes occur when forcing increases, i.e., how parameters scale, and (3) get more clues to understand the physics.</a:t>
            </a:r>
          </a:p>
        </p:txBody>
      </p:sp>
    </p:spTree>
    <p:extLst>
      <p:ext uri="{BB962C8B-B14F-4D97-AF65-F5344CB8AC3E}">
        <p14:creationId xmlns:p14="http://schemas.microsoft.com/office/powerpoint/2010/main" val="1004024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37C1F-5B5E-0E4B-BA92-AA3A3824EA0F}"/>
              </a:ext>
            </a:extLst>
          </p:cNvPr>
          <p:cNvSpPr>
            <a:spLocks noGrp="1"/>
          </p:cNvSpPr>
          <p:nvPr>
            <p:ph type="title"/>
          </p:nvPr>
        </p:nvSpPr>
        <p:spPr>
          <a:xfrm>
            <a:off x="311700" y="102393"/>
            <a:ext cx="8520600" cy="572625"/>
          </a:xfrm>
        </p:spPr>
        <p:txBody>
          <a:bodyPr/>
          <a:lstStyle/>
          <a:p>
            <a:pPr algn="ctr"/>
            <a:r>
              <a:rPr lang="en-US" dirty="0">
                <a:latin typeface="+mn-lt"/>
                <a:cs typeface="Times New Roman" panose="02020603050405020304" pitchFamily="18" charset="0"/>
              </a:rPr>
              <a:t>Science Questions</a:t>
            </a:r>
          </a:p>
        </p:txBody>
      </p:sp>
      <p:sp>
        <p:nvSpPr>
          <p:cNvPr id="3" name="Text Placeholder 2">
            <a:extLst>
              <a:ext uri="{FF2B5EF4-FFF2-40B4-BE49-F238E27FC236}">
                <a16:creationId xmlns:a16="http://schemas.microsoft.com/office/drawing/2014/main" xmlns="" id="{C20BDFC2-5908-5F4F-A585-CA417C2D5D1D}"/>
              </a:ext>
            </a:extLst>
          </p:cNvPr>
          <p:cNvSpPr>
            <a:spLocks noGrp="1"/>
          </p:cNvSpPr>
          <p:nvPr>
            <p:ph type="body" idx="1"/>
          </p:nvPr>
        </p:nvSpPr>
        <p:spPr>
          <a:xfrm>
            <a:off x="311700" y="859300"/>
            <a:ext cx="8450833" cy="3416400"/>
          </a:xfrm>
        </p:spPr>
        <p:txBody>
          <a:bodyPr/>
          <a:lstStyle/>
          <a:p>
            <a:r>
              <a:rPr lang="en-US" altLang="en-US" sz="1600" dirty="0">
                <a:solidFill>
                  <a:schemeClr val="tx1"/>
                </a:solidFill>
                <a:latin typeface="+mn-lt"/>
                <a:ea typeface="ＭＳ Ｐゴシック" panose="020B0600070205080204" pitchFamily="34" charset="-128"/>
                <a:cs typeface="Times New Roman" panose="02020603050405020304" pitchFamily="18" charset="0"/>
              </a:rPr>
              <a:t>How far does the polar cap expand, and how far does the auroral oval shift equatorward, and what process limits the expansion?</a:t>
            </a:r>
          </a:p>
          <a:p>
            <a:r>
              <a:rPr lang="en-US" altLang="en-US" sz="1600" dirty="0">
                <a:solidFill>
                  <a:schemeClr val="tx1"/>
                </a:solidFill>
                <a:latin typeface="+mn-lt"/>
                <a:ea typeface="ＭＳ Ｐゴシック" panose="020B0600070205080204" pitchFamily="34" charset="-128"/>
                <a:cs typeface="Times New Roman" panose="02020603050405020304" pitchFamily="18" charset="0"/>
              </a:rPr>
              <a:t>Does the combined </a:t>
            </a:r>
            <a:r>
              <a:rPr lang="en-US" altLang="en-US" sz="1600" dirty="0" err="1">
                <a:solidFill>
                  <a:schemeClr val="tx1"/>
                </a:solidFill>
                <a:latin typeface="+mn-lt"/>
                <a:ea typeface="ＭＳ Ｐゴシック" panose="020B0600070205080204" pitchFamily="34" charset="-128"/>
                <a:cs typeface="Times New Roman" panose="02020603050405020304" pitchFamily="18" charset="0"/>
              </a:rPr>
              <a:t>Geospace</a:t>
            </a:r>
            <a:r>
              <a:rPr lang="en-US" altLang="en-US" sz="1600" dirty="0">
                <a:solidFill>
                  <a:schemeClr val="tx1"/>
                </a:solidFill>
                <a:latin typeface="+mn-lt"/>
                <a:ea typeface="ＭＳ Ｐゴシック" panose="020B0600070205080204" pitchFamily="34" charset="-128"/>
                <a:cs typeface="Times New Roman" panose="02020603050405020304" pitchFamily="18" charset="0"/>
              </a:rPr>
              <a:t> system respond linearly to increasing strength of solar wind drivers, and in particular, do the magnetosphere inputs to the IT system ever completely saturate, and if so what is the saturation mechanism?</a:t>
            </a:r>
          </a:p>
          <a:p>
            <a:r>
              <a:rPr lang="en-US" altLang="en-US" sz="1600" dirty="0">
                <a:solidFill>
                  <a:schemeClr val="tx1"/>
                </a:solidFill>
                <a:latin typeface="+mn-lt"/>
                <a:ea typeface="ＭＳ Ｐゴシック" panose="020B0600070205080204" pitchFamily="34" charset="-128"/>
                <a:cs typeface="Times New Roman" panose="02020603050405020304" pitchFamily="18" charset="0"/>
              </a:rPr>
              <a:t>How does the plasma redistribution occur, and how does the expanded high-latitude convection and penetration electric fields interact?</a:t>
            </a:r>
          </a:p>
          <a:p>
            <a:r>
              <a:rPr lang="en-US" altLang="en-US" sz="1600" dirty="0">
                <a:solidFill>
                  <a:schemeClr val="tx1"/>
                </a:solidFill>
                <a:latin typeface="+mn-lt"/>
                <a:ea typeface="ＭＳ Ｐゴシック" panose="020B0600070205080204" pitchFamily="34" charset="-128"/>
                <a:cs typeface="Times New Roman" panose="02020603050405020304" pitchFamily="18" charset="0"/>
              </a:rPr>
              <a:t>Does the neutral composition change create substantial negative phases during extreme events?</a:t>
            </a:r>
          </a:p>
          <a:p>
            <a:r>
              <a:rPr lang="en-US" altLang="en-US" sz="1600" dirty="0">
                <a:solidFill>
                  <a:schemeClr val="tx1"/>
                </a:solidFill>
                <a:latin typeface="+mn-lt"/>
                <a:ea typeface="ＭＳ Ｐゴシック" panose="020B0600070205080204" pitchFamily="34" charset="-128"/>
                <a:cs typeface="Times New Roman" panose="02020603050405020304" pitchFamily="18" charset="0"/>
              </a:rPr>
              <a:t>How extreme is the plasmasphere erosion and what limits its extent?</a:t>
            </a:r>
          </a:p>
          <a:p>
            <a:r>
              <a:rPr lang="en-US" altLang="en-US" sz="1600" dirty="0">
                <a:solidFill>
                  <a:schemeClr val="tx1"/>
                </a:solidFill>
                <a:latin typeface="+mn-lt"/>
                <a:ea typeface="ＭＳ Ｐゴシック" panose="020B0600070205080204" pitchFamily="34" charset="-128"/>
                <a:cs typeface="Times New Roman" panose="02020603050405020304" pitchFamily="18" charset="0"/>
              </a:rPr>
              <a:t>Does the neutral wind disturbance dynamo still play a </a:t>
            </a:r>
            <a:r>
              <a:rPr lang="en-US" altLang="en-US" sz="1600" dirty="0" smtClean="0">
                <a:solidFill>
                  <a:schemeClr val="tx1"/>
                </a:solidFill>
                <a:latin typeface="+mn-lt"/>
                <a:ea typeface="ＭＳ Ｐゴシック" panose="020B0600070205080204" pitchFamily="34" charset="-128"/>
                <a:cs typeface="Times New Roman" panose="02020603050405020304" pitchFamily="18" charset="0"/>
              </a:rPr>
              <a:t>role </a:t>
            </a:r>
            <a:r>
              <a:rPr lang="en-US" altLang="en-US" sz="1600" dirty="0">
                <a:solidFill>
                  <a:schemeClr val="tx1"/>
                </a:solidFill>
                <a:latin typeface="+mn-lt"/>
                <a:ea typeface="ＭＳ Ｐゴシック" panose="020B0600070205080204" pitchFamily="34" charset="-128"/>
                <a:cs typeface="Times New Roman" panose="02020603050405020304" pitchFamily="18" charset="0"/>
              </a:rPr>
              <a:t>in the presence of extreme solar wind and magnetospheric drivers?</a:t>
            </a:r>
            <a:endParaRPr lang="en-US" sz="1600" dirty="0">
              <a:solidFill>
                <a:schemeClr val="tx1"/>
              </a:solidFill>
              <a:latin typeface="+mn-lt"/>
              <a:cs typeface="Times New Roman" panose="02020603050405020304" pitchFamily="18" charset="0"/>
            </a:endParaRPr>
          </a:p>
        </p:txBody>
      </p:sp>
      <p:sp>
        <p:nvSpPr>
          <p:cNvPr id="4" name="Date Placeholder 3">
            <a:extLst>
              <a:ext uri="{FF2B5EF4-FFF2-40B4-BE49-F238E27FC236}">
                <a16:creationId xmlns:a16="http://schemas.microsoft.com/office/drawing/2014/main" xmlns="" id="{9C7A7069-6C28-974F-84AA-A0B8F50352F6}"/>
              </a:ext>
            </a:extLst>
          </p:cNvPr>
          <p:cNvSpPr>
            <a:spLocks noGrp="1"/>
          </p:cNvSpPr>
          <p:nvPr>
            <p:ph type="dt" idx="10"/>
          </p:nvPr>
        </p:nvSpPr>
        <p:spPr/>
        <p:txBody>
          <a:bodyPr/>
          <a:lstStyle/>
          <a:p>
            <a:r>
              <a:rPr lang="en-US"/>
              <a:t>Jan 28-30, 2020</a:t>
            </a:r>
          </a:p>
        </p:txBody>
      </p:sp>
      <p:sp>
        <p:nvSpPr>
          <p:cNvPr id="5" name="Footer Placeholder 4">
            <a:extLst>
              <a:ext uri="{FF2B5EF4-FFF2-40B4-BE49-F238E27FC236}">
                <a16:creationId xmlns:a16="http://schemas.microsoft.com/office/drawing/2014/main" xmlns="" id="{F8408541-D6F5-BA4D-A37F-C475362BA76E}"/>
              </a:ext>
            </a:extLst>
          </p:cNvPr>
          <p:cNvSpPr>
            <a:spLocks noGrp="1"/>
          </p:cNvSpPr>
          <p:nvPr>
            <p:ph type="ftr" idx="11"/>
          </p:nvPr>
        </p:nvSpPr>
        <p:spPr/>
        <p:txBody>
          <a:bodyPr/>
          <a:lstStyle/>
          <a:p>
            <a:r>
              <a:rPr lang="en-US"/>
              <a:t>AFOSR Review, Albuqueque</a:t>
            </a:r>
          </a:p>
        </p:txBody>
      </p:sp>
      <p:sp>
        <p:nvSpPr>
          <p:cNvPr id="6" name="Slide Number Placeholder 5">
            <a:extLst>
              <a:ext uri="{FF2B5EF4-FFF2-40B4-BE49-F238E27FC236}">
                <a16:creationId xmlns:a16="http://schemas.microsoft.com/office/drawing/2014/main" xmlns="" id="{6E1CE801-372F-0F46-A2AA-2CE71EFBD1FE}"/>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3</a:t>
            </a:fld>
            <a:endParaRPr lang="en"/>
          </a:p>
        </p:txBody>
      </p:sp>
    </p:spTree>
    <p:extLst>
      <p:ext uri="{BB962C8B-B14F-4D97-AF65-F5344CB8AC3E}">
        <p14:creationId xmlns:p14="http://schemas.microsoft.com/office/powerpoint/2010/main" val="1100053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598315"/>
          </a:xfrm>
        </p:spPr>
        <p:txBody>
          <a:bodyPr/>
          <a:lstStyle/>
          <a:p>
            <a:pPr algn="ctr"/>
            <a:r>
              <a:rPr lang="en-US" dirty="0" smtClean="0"/>
              <a:t>Older Results: Bastille </a:t>
            </a:r>
            <a:r>
              <a:rPr lang="en-US" smtClean="0"/>
              <a:t>Day Storm</a:t>
            </a:r>
            <a:endParaRPr lang="en-US" dirty="0"/>
          </a:p>
        </p:txBody>
      </p:sp>
      <p:sp>
        <p:nvSpPr>
          <p:cNvPr id="3" name="Content Placeholder 2"/>
          <p:cNvSpPr>
            <a:spLocks noGrp="1"/>
          </p:cNvSpPr>
          <p:nvPr>
            <p:ph idx="1"/>
          </p:nvPr>
        </p:nvSpPr>
        <p:spPr>
          <a:xfrm>
            <a:off x="516876" y="2096749"/>
            <a:ext cx="2614195" cy="2771306"/>
          </a:xfrm>
        </p:spPr>
        <p:txBody>
          <a:bodyPr>
            <a:normAutofit/>
          </a:bodyPr>
          <a:lstStyle/>
          <a:p>
            <a:pPr marL="0" indent="0">
              <a:buNone/>
            </a:pPr>
            <a:r>
              <a:rPr lang="en-US" dirty="0" smtClean="0"/>
              <a:t>3 GOES s/c exit the magnetosphere and get close to the bow shock on 2007-07-15.</a:t>
            </a:r>
          </a:p>
        </p:txBody>
      </p:sp>
      <p:pic>
        <p:nvPicPr>
          <p:cNvPr id="4" name="Picture 3"/>
          <p:cNvPicPr>
            <a:picLocks noChangeAspect="1"/>
          </p:cNvPicPr>
          <p:nvPr/>
        </p:nvPicPr>
        <p:blipFill>
          <a:blip r:embed="rId2"/>
          <a:stretch>
            <a:fillRect/>
          </a:stretch>
        </p:blipFill>
        <p:spPr>
          <a:xfrm>
            <a:off x="3304015" y="872159"/>
            <a:ext cx="5587804" cy="4062845"/>
          </a:xfrm>
          <a:prstGeom prst="rect">
            <a:avLst/>
          </a:prstGeom>
        </p:spPr>
      </p:pic>
    </p:spTree>
    <p:extLst>
      <p:ext uri="{BB962C8B-B14F-4D97-AF65-F5344CB8AC3E}">
        <p14:creationId xmlns:p14="http://schemas.microsoft.com/office/powerpoint/2010/main" val="2006293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157" y="145580"/>
            <a:ext cx="7886700" cy="534231"/>
          </a:xfrm>
        </p:spPr>
        <p:txBody>
          <a:bodyPr/>
          <a:lstStyle/>
          <a:p>
            <a:pPr algn="ctr"/>
            <a:r>
              <a:rPr lang="en-US" dirty="0" smtClean="0"/>
              <a:t>A </a:t>
            </a:r>
            <a:r>
              <a:rPr lang="en-US" dirty="0" smtClean="0"/>
              <a:t>Storm Scaled Up</a:t>
            </a:r>
            <a:endParaRPr lang="en-US" dirty="0"/>
          </a:p>
        </p:txBody>
      </p:sp>
      <p:sp>
        <p:nvSpPr>
          <p:cNvPr id="3" name="Content Placeholder 2"/>
          <p:cNvSpPr>
            <a:spLocks noGrp="1"/>
          </p:cNvSpPr>
          <p:nvPr>
            <p:ph idx="1"/>
          </p:nvPr>
        </p:nvSpPr>
        <p:spPr>
          <a:xfrm>
            <a:off x="39270" y="503422"/>
            <a:ext cx="3064556" cy="2977338"/>
          </a:xfrm>
        </p:spPr>
        <p:txBody>
          <a:bodyPr>
            <a:noAutofit/>
          </a:bodyPr>
          <a:lstStyle/>
          <a:p>
            <a:r>
              <a:rPr lang="en-US" sz="1400" dirty="0" smtClean="0"/>
              <a:t>We also ran 2 simulations of the 2001-04-11 storm.</a:t>
            </a:r>
          </a:p>
          <a:p>
            <a:r>
              <a:rPr lang="en-US" sz="1400" dirty="0" smtClean="0"/>
              <a:t>Fairly strong </a:t>
            </a:r>
            <a:r>
              <a:rPr lang="en-US" sz="1400" dirty="0" smtClean="0"/>
              <a:t>CIR </a:t>
            </a:r>
            <a:r>
              <a:rPr lang="en-US" sz="1400" dirty="0" smtClean="0"/>
              <a:t>type storm with </a:t>
            </a:r>
            <a:r>
              <a:rPr lang="en-US" sz="1400" dirty="0" err="1" smtClean="0"/>
              <a:t>Dst</a:t>
            </a:r>
            <a:r>
              <a:rPr lang="en-US" sz="1400" dirty="0"/>
              <a:t> </a:t>
            </a:r>
            <a:r>
              <a:rPr lang="en-US" sz="1400" dirty="0" smtClean="0"/>
              <a:t>~ -300 </a:t>
            </a:r>
            <a:r>
              <a:rPr lang="en-US" sz="1400" dirty="0" err="1" smtClean="0"/>
              <a:t>nT.</a:t>
            </a:r>
            <a:endParaRPr lang="en-US" sz="1400" dirty="0" smtClean="0"/>
          </a:p>
          <a:p>
            <a:r>
              <a:rPr lang="en-US" sz="1400" dirty="0" smtClean="0"/>
              <a:t>IMF </a:t>
            </a:r>
            <a:r>
              <a:rPr lang="en-US" sz="1400" dirty="0" err="1" smtClean="0"/>
              <a:t>Bz</a:t>
            </a:r>
            <a:r>
              <a:rPr lang="en-US" sz="1400" dirty="0" smtClean="0"/>
              <a:t> ~ -20 </a:t>
            </a:r>
            <a:r>
              <a:rPr lang="en-US" sz="1400" dirty="0" err="1" smtClean="0"/>
              <a:t>nT</a:t>
            </a:r>
            <a:r>
              <a:rPr lang="en-US" sz="1400" dirty="0" smtClean="0"/>
              <a:t> for half a day, </a:t>
            </a:r>
            <a:r>
              <a:rPr lang="en-US" sz="1400" dirty="0" err="1" smtClean="0"/>
              <a:t>Vsw</a:t>
            </a:r>
            <a:r>
              <a:rPr lang="en-US" sz="1400" dirty="0" smtClean="0"/>
              <a:t> ~ 600 km/s.</a:t>
            </a:r>
          </a:p>
          <a:p>
            <a:r>
              <a:rPr lang="en-US" sz="1400" dirty="0" smtClean="0"/>
              <a:t>Recovery phase looks like CME with N-S axis (</a:t>
            </a:r>
            <a:r>
              <a:rPr lang="en-US" sz="1400" dirty="0" err="1" smtClean="0"/>
              <a:t>Bx</a:t>
            </a:r>
            <a:r>
              <a:rPr lang="en-US" sz="1400" dirty="0" smtClean="0"/>
              <a:t>-By rotations)</a:t>
            </a:r>
          </a:p>
          <a:p>
            <a:r>
              <a:rPr lang="en-US" sz="1400" dirty="0" smtClean="0"/>
              <a:t>Also very high SW density up to 50 cc during main phase.</a:t>
            </a:r>
          </a:p>
          <a:p>
            <a:r>
              <a:rPr lang="en-US" sz="1400" dirty="0" smtClean="0"/>
              <a:t>We then ran a second simulation where both IMF </a:t>
            </a:r>
            <a:r>
              <a:rPr lang="en-US" sz="1400" dirty="0" err="1" smtClean="0"/>
              <a:t>Bz</a:t>
            </a:r>
            <a:r>
              <a:rPr lang="en-US" sz="1400" dirty="0" smtClean="0"/>
              <a:t> and </a:t>
            </a:r>
            <a:r>
              <a:rPr lang="en-US" sz="1400" dirty="0" err="1" smtClean="0"/>
              <a:t>Vsw</a:t>
            </a:r>
            <a:r>
              <a:rPr lang="en-US" sz="1400" dirty="0" smtClean="0"/>
              <a:t> were increased by 50</a:t>
            </a:r>
            <a:r>
              <a:rPr lang="en-US" sz="1400" dirty="0" smtClean="0"/>
              <a:t>%, i.e., driver E</a:t>
            </a:r>
            <a:r>
              <a:rPr lang="en-US" sz="1400" baseline="-25000" dirty="0" smtClean="0"/>
              <a:t>IMF</a:t>
            </a:r>
            <a:r>
              <a:rPr lang="en-US" sz="1400" dirty="0" smtClean="0"/>
              <a:t> increases by up to factor 2.25</a:t>
            </a:r>
            <a:endParaRPr lang="en-US" sz="1400" dirty="0" smtClean="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787" y="679811"/>
            <a:ext cx="2743026" cy="32295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0774" y="679811"/>
            <a:ext cx="2724060" cy="3207227"/>
          </a:xfrm>
          <a:prstGeom prst="rect">
            <a:avLst/>
          </a:prstGeom>
        </p:spPr>
      </p:pic>
    </p:spTree>
    <p:extLst>
      <p:ext uri="{BB962C8B-B14F-4D97-AF65-F5344CB8AC3E}">
        <p14:creationId xmlns:p14="http://schemas.microsoft.com/office/powerpoint/2010/main" val="297993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807607"/>
            <a:ext cx="7886700" cy="258804"/>
          </a:xfrm>
        </p:spPr>
        <p:txBody>
          <a:bodyPr>
            <a:noAutofit/>
          </a:bodyPr>
          <a:lstStyle/>
          <a:p>
            <a:pPr marL="0" indent="0" algn="ctr">
              <a:buNone/>
            </a:pPr>
            <a:r>
              <a:rPr lang="en-US" sz="1100" dirty="0" smtClean="0"/>
              <a:t>Each 6-pack:  top</a:t>
            </a:r>
            <a:r>
              <a:rPr lang="en-US" sz="1100" dirty="0"/>
              <a:t>: unscaled, bottom: scaled, left: potential, middle: e- precipitation, right: TEC</a:t>
            </a:r>
            <a:endParaRPr lang="en-US" sz="11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716" y="138203"/>
            <a:ext cx="3715475" cy="223254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149" y="137553"/>
            <a:ext cx="3716555" cy="223319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16" y="2575063"/>
            <a:ext cx="3715475" cy="22325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6148" y="2547816"/>
            <a:ext cx="3713321" cy="2231250"/>
          </a:xfrm>
          <a:prstGeom prst="rect">
            <a:avLst/>
          </a:prstGeom>
        </p:spPr>
      </p:pic>
    </p:spTree>
    <p:extLst>
      <p:ext uri="{BB962C8B-B14F-4D97-AF65-F5344CB8AC3E}">
        <p14:creationId xmlns:p14="http://schemas.microsoft.com/office/powerpoint/2010/main" val="1653009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653"/>
            <a:ext cx="7886700" cy="472724"/>
          </a:xfrm>
        </p:spPr>
        <p:txBody>
          <a:bodyPr>
            <a:normAutofit fontScale="90000"/>
          </a:bodyPr>
          <a:lstStyle/>
          <a:p>
            <a:pPr algn="ctr"/>
            <a:r>
              <a:rPr lang="en-US" dirty="0" smtClean="0"/>
              <a:t>2001-11-04 </a:t>
            </a:r>
            <a:r>
              <a:rPr lang="en-US" dirty="0" smtClean="0"/>
              <a:t>Storm </a:t>
            </a:r>
            <a:r>
              <a:rPr lang="en-US" dirty="0" smtClean="0"/>
              <a:t>Simulations Polar Cap</a:t>
            </a:r>
            <a:endParaRPr lang="en-US" dirty="0"/>
          </a:p>
        </p:txBody>
      </p:sp>
      <p:sp>
        <p:nvSpPr>
          <p:cNvPr id="3" name="Content Placeholder 2"/>
          <p:cNvSpPr>
            <a:spLocks noGrp="1"/>
          </p:cNvSpPr>
          <p:nvPr>
            <p:ph idx="1"/>
          </p:nvPr>
        </p:nvSpPr>
        <p:spPr>
          <a:xfrm>
            <a:off x="1806361" y="4067117"/>
            <a:ext cx="6708989" cy="718056"/>
          </a:xfrm>
        </p:spPr>
        <p:txBody>
          <a:bodyPr>
            <a:normAutofit lnSpcReduction="10000"/>
          </a:bodyPr>
          <a:lstStyle/>
          <a:p>
            <a:pPr marL="285750" indent="-285750">
              <a:lnSpc>
                <a:spcPct val="100000"/>
              </a:lnSpc>
              <a:buClrTx/>
              <a:buSzTx/>
            </a:pPr>
            <a:r>
              <a:rPr lang="en-US" dirty="0" smtClean="0"/>
              <a:t>Polar cap size increases first, but then saturates</a:t>
            </a:r>
          </a:p>
          <a:p>
            <a:pPr marL="285750" indent="-285750">
              <a:lnSpc>
                <a:spcPct val="100000"/>
              </a:lnSpc>
              <a:buClrTx/>
              <a:buSzTx/>
            </a:pPr>
            <a:r>
              <a:rPr lang="en-US" dirty="0" smtClean="0"/>
              <a:t>Not much difference between +50% and +100%</a:t>
            </a:r>
            <a:endParaRPr lang="en-US" dirty="0"/>
          </a:p>
        </p:txBody>
      </p:sp>
      <p:pic>
        <p:nvPicPr>
          <p:cNvPr id="6" name="tmp.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6100" y="824643"/>
            <a:ext cx="6986914" cy="3121064"/>
          </a:xfrm>
          <a:prstGeom prst="rect">
            <a:avLst/>
          </a:prstGeom>
        </p:spPr>
      </p:pic>
    </p:spTree>
    <p:extLst>
      <p:ext uri="{BB962C8B-B14F-4D97-AF65-F5344CB8AC3E}">
        <p14:creationId xmlns:p14="http://schemas.microsoft.com/office/powerpoint/2010/main" val="163755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8653"/>
            <a:ext cx="7886700" cy="472724"/>
          </a:xfrm>
        </p:spPr>
        <p:txBody>
          <a:bodyPr>
            <a:normAutofit fontScale="90000"/>
          </a:bodyPr>
          <a:lstStyle/>
          <a:p>
            <a:pPr algn="ctr"/>
            <a:r>
              <a:rPr lang="en-US" dirty="0" smtClean="0"/>
              <a:t>Another way to look at it</a:t>
            </a:r>
            <a:endParaRPr lang="en-US" dirty="0"/>
          </a:p>
        </p:txBody>
      </p:sp>
      <p:sp>
        <p:nvSpPr>
          <p:cNvPr id="3" name="Content Placeholder 2"/>
          <p:cNvSpPr>
            <a:spLocks noGrp="1"/>
          </p:cNvSpPr>
          <p:nvPr>
            <p:ph idx="1"/>
          </p:nvPr>
        </p:nvSpPr>
        <p:spPr>
          <a:xfrm>
            <a:off x="387078" y="4146807"/>
            <a:ext cx="8448382" cy="718056"/>
          </a:xfrm>
        </p:spPr>
        <p:txBody>
          <a:bodyPr>
            <a:normAutofit fontScale="85000" lnSpcReduction="20000"/>
          </a:bodyPr>
          <a:lstStyle/>
          <a:p>
            <a:pPr marL="285750" indent="-285750">
              <a:lnSpc>
                <a:spcPct val="100000"/>
              </a:lnSpc>
              <a:buClrTx/>
              <a:buSzTx/>
            </a:pPr>
            <a:r>
              <a:rPr lang="en-US" sz="1600" dirty="0" smtClean="0"/>
              <a:t>PCB location depends on MLT.</a:t>
            </a:r>
          </a:p>
          <a:p>
            <a:pPr marL="285750" indent="-285750">
              <a:lnSpc>
                <a:spcPct val="100000"/>
              </a:lnSpc>
              <a:buClrTx/>
              <a:buSzTx/>
            </a:pPr>
            <a:r>
              <a:rPr lang="en-US" sz="1600" dirty="0" smtClean="0"/>
              <a:t>Latitude decreases somewhat with storm intensity, but not in the morning sector. </a:t>
            </a:r>
          </a:p>
          <a:p>
            <a:pPr marL="285750" indent="-285750">
              <a:lnSpc>
                <a:spcPct val="100000"/>
              </a:lnSpc>
              <a:buClrTx/>
              <a:buSzTx/>
            </a:pPr>
            <a:r>
              <a:rPr lang="en-US" sz="1600" dirty="0" smtClean="0"/>
              <a:t>Maybe an IMF By effect?</a:t>
            </a:r>
            <a:endParaRPr lang="en-US" sz="1600" dirty="0"/>
          </a:p>
        </p:txBody>
      </p:sp>
      <p:pic>
        <p:nvPicPr>
          <p:cNvPr id="4" name="Picture 3"/>
          <p:cNvPicPr>
            <a:picLocks noChangeAspect="1"/>
          </p:cNvPicPr>
          <p:nvPr/>
        </p:nvPicPr>
        <p:blipFill>
          <a:blip r:embed="rId2"/>
          <a:stretch>
            <a:fillRect/>
          </a:stretch>
        </p:blipFill>
        <p:spPr>
          <a:xfrm>
            <a:off x="1525870" y="631377"/>
            <a:ext cx="5788710" cy="3515430"/>
          </a:xfrm>
          <a:prstGeom prst="rect">
            <a:avLst/>
          </a:prstGeom>
        </p:spPr>
      </p:pic>
    </p:spTree>
    <p:extLst>
      <p:ext uri="{BB962C8B-B14F-4D97-AF65-F5344CB8AC3E}">
        <p14:creationId xmlns:p14="http://schemas.microsoft.com/office/powerpoint/2010/main" val="15082170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472724"/>
          </a:xfrm>
        </p:spPr>
        <p:txBody>
          <a:bodyPr>
            <a:normAutofit fontScale="90000"/>
          </a:bodyPr>
          <a:lstStyle/>
          <a:p>
            <a:pPr algn="ctr"/>
            <a:r>
              <a:rPr lang="en-US" dirty="0" smtClean="0"/>
              <a:t>Summary I</a:t>
            </a:r>
            <a:endParaRPr lang="en-US" dirty="0"/>
          </a:p>
        </p:txBody>
      </p:sp>
      <p:sp>
        <p:nvSpPr>
          <p:cNvPr id="3" name="Content Placeholder 2"/>
          <p:cNvSpPr>
            <a:spLocks noGrp="1"/>
          </p:cNvSpPr>
          <p:nvPr>
            <p:ph idx="1"/>
          </p:nvPr>
        </p:nvSpPr>
        <p:spPr>
          <a:xfrm>
            <a:off x="393405" y="979442"/>
            <a:ext cx="8121945" cy="3150264"/>
          </a:xfrm>
        </p:spPr>
        <p:txBody>
          <a:bodyPr>
            <a:noAutofit/>
          </a:bodyPr>
          <a:lstStyle/>
          <a:p>
            <a:r>
              <a:rPr lang="en-US" dirty="0" smtClean="0">
                <a:latin typeface="+mn-lt"/>
              </a:rPr>
              <a:t>As storm intensity increases PC expands, but unevenly, and the expansion seems to saturate.</a:t>
            </a:r>
          </a:p>
          <a:p>
            <a:r>
              <a:rPr lang="en-US" dirty="0" smtClean="0">
                <a:latin typeface="+mn-lt"/>
              </a:rPr>
              <a:t>Other parameters such as precipitation and TEC also do not simply scale up linearly but show signs of saturation.</a:t>
            </a:r>
          </a:p>
          <a:p>
            <a:r>
              <a:rPr lang="en-US" dirty="0" smtClean="0">
                <a:latin typeface="+mn-lt"/>
              </a:rPr>
              <a:t>All </a:t>
            </a:r>
            <a:r>
              <a:rPr lang="en-US" dirty="0">
                <a:latin typeface="+mn-lt"/>
              </a:rPr>
              <a:t>simulations show penetration of potential lo mid </a:t>
            </a:r>
            <a:r>
              <a:rPr lang="en-US" dirty="0" smtClean="0">
                <a:latin typeface="+mn-lt"/>
              </a:rPr>
              <a:t>latitudes which still needs to be quantified.</a:t>
            </a:r>
          </a:p>
          <a:p>
            <a:r>
              <a:rPr lang="en-US" dirty="0">
                <a:solidFill>
                  <a:schemeClr val="tx1"/>
                </a:solidFill>
                <a:latin typeface="+mn-lt"/>
                <a:cs typeface="Times New Roman" panose="02020603050405020304" pitchFamily="18" charset="0"/>
              </a:rPr>
              <a:t>Initial goal is to ensure energy input to the thermosphere and ionosphere is correct for different level of </a:t>
            </a:r>
            <a:r>
              <a:rPr lang="en-US" dirty="0" smtClean="0">
                <a:solidFill>
                  <a:schemeClr val="tx1"/>
                </a:solidFill>
                <a:latin typeface="+mn-lt"/>
                <a:cs typeface="Times New Roman" panose="02020603050405020304" pitchFamily="18" charset="0"/>
              </a:rPr>
              <a:t>storms.  So far results are consistent.</a:t>
            </a:r>
            <a:endParaRPr lang="en-US" dirty="0">
              <a:solidFill>
                <a:schemeClr val="tx1"/>
              </a:solidFill>
              <a:latin typeface="+mn-lt"/>
              <a:cs typeface="Times New Roman" panose="02020603050405020304" pitchFamily="18" charset="0"/>
            </a:endParaRPr>
          </a:p>
          <a:p>
            <a:r>
              <a:rPr lang="en-US" dirty="0">
                <a:solidFill>
                  <a:schemeClr val="tx1"/>
                </a:solidFill>
                <a:latin typeface="+mn-lt"/>
                <a:cs typeface="Times New Roman" panose="02020603050405020304" pitchFamily="18" charset="0"/>
              </a:rPr>
              <a:t>Comparison with observations of neutral density show a consistent response with increasing storm magnitude from </a:t>
            </a:r>
            <a:r>
              <a:rPr lang="en-US" dirty="0" err="1">
                <a:solidFill>
                  <a:schemeClr val="tx1"/>
                </a:solidFill>
                <a:latin typeface="+mn-lt"/>
                <a:cs typeface="Times New Roman" panose="02020603050405020304" pitchFamily="18" charset="0"/>
              </a:rPr>
              <a:t>Dst</a:t>
            </a:r>
            <a:r>
              <a:rPr lang="en-US" dirty="0">
                <a:solidFill>
                  <a:schemeClr val="tx1"/>
                </a:solidFill>
                <a:latin typeface="+mn-lt"/>
                <a:cs typeface="Times New Roman" panose="02020603050405020304" pitchFamily="18" charset="0"/>
              </a:rPr>
              <a:t> -130 to -470</a:t>
            </a:r>
          </a:p>
          <a:p>
            <a:r>
              <a:rPr lang="en-US" dirty="0">
                <a:solidFill>
                  <a:schemeClr val="tx1"/>
                </a:solidFill>
                <a:latin typeface="+mn-lt"/>
                <a:cs typeface="Times New Roman" panose="02020603050405020304" pitchFamily="18" charset="0"/>
              </a:rPr>
              <a:t>Neutral temperature already exceeding 2000 </a:t>
            </a:r>
            <a:r>
              <a:rPr lang="en-US" dirty="0" smtClean="0">
                <a:solidFill>
                  <a:schemeClr val="tx1"/>
                </a:solidFill>
                <a:latin typeface="+mn-lt"/>
                <a:cs typeface="Times New Roman" panose="02020603050405020304" pitchFamily="18" charset="0"/>
              </a:rPr>
              <a:t>K for strongest observed storms</a:t>
            </a:r>
            <a:endParaRPr lang="en-US" dirty="0">
              <a:solidFill>
                <a:schemeClr val="tx1"/>
              </a:solidFill>
              <a:latin typeface="+mn-lt"/>
              <a:cs typeface="Times New Roman" panose="02020603050405020304" pitchFamily="18" charset="0"/>
            </a:endParaRPr>
          </a:p>
          <a:p>
            <a:endParaRPr lang="en-US" dirty="0">
              <a:latin typeface="+mn-lt"/>
            </a:endParaRPr>
          </a:p>
        </p:txBody>
      </p:sp>
    </p:spTree>
    <p:extLst>
      <p:ext uri="{BB962C8B-B14F-4D97-AF65-F5344CB8AC3E}">
        <p14:creationId xmlns:p14="http://schemas.microsoft.com/office/powerpoint/2010/main" val="1714437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3B605-C3EA-D249-966A-407557881F72}"/>
              </a:ext>
            </a:extLst>
          </p:cNvPr>
          <p:cNvSpPr>
            <a:spLocks noGrp="1"/>
          </p:cNvSpPr>
          <p:nvPr>
            <p:ph type="title"/>
          </p:nvPr>
        </p:nvSpPr>
        <p:spPr>
          <a:xfrm>
            <a:off x="294871" y="130374"/>
            <a:ext cx="8520600" cy="797089"/>
          </a:xfrm>
        </p:spPr>
        <p:txBody>
          <a:bodyPr/>
          <a:lstStyle/>
          <a:p>
            <a:pPr algn="ctr"/>
            <a:r>
              <a:rPr lang="en-US" smtClean="0"/>
              <a:t>Summary II</a:t>
            </a:r>
            <a:endParaRPr lang="en-US" dirty="0"/>
          </a:p>
        </p:txBody>
      </p:sp>
      <p:sp>
        <p:nvSpPr>
          <p:cNvPr id="3" name="Content Placeholder 2">
            <a:extLst>
              <a:ext uri="{FF2B5EF4-FFF2-40B4-BE49-F238E27FC236}">
                <a16:creationId xmlns:a16="http://schemas.microsoft.com/office/drawing/2014/main" xmlns="" id="{9D1D33D7-88B7-C94A-9CB4-13ACB58EE1D4}"/>
              </a:ext>
            </a:extLst>
          </p:cNvPr>
          <p:cNvSpPr>
            <a:spLocks noGrp="1"/>
          </p:cNvSpPr>
          <p:nvPr>
            <p:ph idx="1"/>
          </p:nvPr>
        </p:nvSpPr>
        <p:spPr>
          <a:xfrm>
            <a:off x="338866" y="927463"/>
            <a:ext cx="8176484" cy="3790392"/>
          </a:xfrm>
        </p:spPr>
        <p:txBody>
          <a:bodyPr>
            <a:normAutofit fontScale="85000" lnSpcReduction="20000"/>
          </a:bodyPr>
          <a:lstStyle/>
          <a:p>
            <a:r>
              <a:rPr lang="en-US" sz="2100" dirty="0" smtClean="0">
                <a:solidFill>
                  <a:schemeClr val="tx1"/>
                </a:solidFill>
                <a:latin typeface="+mn-lt"/>
                <a:cs typeface="Times New Roman" panose="02020603050405020304" pitchFamily="18" charset="0"/>
              </a:rPr>
              <a:t>Neutral </a:t>
            </a:r>
            <a:r>
              <a:rPr lang="en-US" sz="2100" dirty="0">
                <a:solidFill>
                  <a:schemeClr val="tx1"/>
                </a:solidFill>
                <a:latin typeface="+mn-lt"/>
                <a:cs typeface="Times New Roman" panose="02020603050405020304" pitchFamily="18" charset="0"/>
              </a:rPr>
              <a:t>composition response for strong storm consistent with GUVI observations leading to a negative ionospheric storm</a:t>
            </a:r>
          </a:p>
          <a:p>
            <a:r>
              <a:rPr lang="en-US" sz="2100" dirty="0">
                <a:solidFill>
                  <a:schemeClr val="tx1"/>
                </a:solidFill>
                <a:latin typeface="+mn-lt"/>
                <a:cs typeface="Times New Roman" panose="02020603050405020304" pitchFamily="18" charset="0"/>
              </a:rPr>
              <a:t>Ideally Joule heating will be specified from the magnetosphere MHD code with real physical </a:t>
            </a:r>
            <a:r>
              <a:rPr lang="en-US" sz="2100" dirty="0" smtClean="0">
                <a:solidFill>
                  <a:schemeClr val="tx1"/>
                </a:solidFill>
                <a:latin typeface="+mn-lt"/>
                <a:cs typeface="Times New Roman" panose="02020603050405020304" pitchFamily="18" charset="0"/>
              </a:rPr>
              <a:t>saturation, coming soon</a:t>
            </a:r>
            <a:endParaRPr lang="en-US" sz="2100" dirty="0">
              <a:solidFill>
                <a:schemeClr val="tx1"/>
              </a:solidFill>
              <a:latin typeface="+mn-lt"/>
              <a:cs typeface="Times New Roman" panose="02020603050405020304" pitchFamily="18" charset="0"/>
            </a:endParaRPr>
          </a:p>
          <a:p>
            <a:r>
              <a:rPr lang="en-US" sz="2100" dirty="0">
                <a:solidFill>
                  <a:schemeClr val="tx1"/>
                </a:solidFill>
                <a:latin typeface="+mn-lt"/>
                <a:cs typeface="Times New Roman" panose="02020603050405020304" pitchFamily="18" charset="0"/>
              </a:rPr>
              <a:t>The ionospheric response to the storm in Sept 2017 showed extreme plasmasphere erosion</a:t>
            </a:r>
          </a:p>
          <a:p>
            <a:r>
              <a:rPr lang="en-US" sz="2100" dirty="0">
                <a:solidFill>
                  <a:schemeClr val="tx1"/>
                </a:solidFill>
                <a:latin typeface="+mn-lt"/>
                <a:cs typeface="Times New Roman" panose="02020603050405020304" pitchFamily="18" charset="0"/>
              </a:rPr>
              <a:t>The ionospheric trough moved equatorward as low as 48 magnetic latitude</a:t>
            </a:r>
          </a:p>
          <a:p>
            <a:r>
              <a:rPr lang="en-US" sz="2100" dirty="0">
                <a:solidFill>
                  <a:schemeClr val="tx1"/>
                </a:solidFill>
                <a:latin typeface="+mn-lt"/>
                <a:cs typeface="Times New Roman" panose="02020603050405020304" pitchFamily="18" charset="0"/>
              </a:rPr>
              <a:t>The erosion was consistent with IPE simulations when penetration electric field </a:t>
            </a:r>
            <a:r>
              <a:rPr lang="en-US" sz="2100" dirty="0" smtClean="0">
                <a:solidFill>
                  <a:schemeClr val="tx1"/>
                </a:solidFill>
                <a:latin typeface="+mn-lt"/>
                <a:cs typeface="Times New Roman" panose="02020603050405020304" pitchFamily="18" charset="0"/>
              </a:rPr>
              <a:t>included</a:t>
            </a:r>
          </a:p>
          <a:p>
            <a:r>
              <a:rPr lang="en-US" sz="2100" dirty="0" smtClean="0">
                <a:solidFill>
                  <a:schemeClr val="tx1"/>
                </a:solidFill>
                <a:latin typeface="+mn-lt"/>
                <a:cs typeface="Times New Roman" panose="02020603050405020304" pitchFamily="18" charset="0"/>
              </a:rPr>
              <a:t>Next:  Couple </a:t>
            </a:r>
            <a:r>
              <a:rPr lang="en-US" sz="2100" dirty="0" err="1" smtClean="0">
                <a:solidFill>
                  <a:schemeClr val="tx1"/>
                </a:solidFill>
                <a:latin typeface="+mn-lt"/>
                <a:cs typeface="Times New Roman" panose="02020603050405020304" pitchFamily="18" charset="0"/>
              </a:rPr>
              <a:t>OpenGGCM</a:t>
            </a:r>
            <a:r>
              <a:rPr lang="en-US" sz="2100" dirty="0" smtClean="0">
                <a:solidFill>
                  <a:schemeClr val="tx1"/>
                </a:solidFill>
                <a:latin typeface="+mn-lt"/>
                <a:cs typeface="Times New Roman" panose="02020603050405020304" pitchFamily="18" charset="0"/>
              </a:rPr>
              <a:t>-RCM-(CTIM) with WAM-IPE for SW to ground simulations.  IT system is forced from below (gravity waves) and above (magnetosphere) at the same time.</a:t>
            </a:r>
            <a:endParaRPr lang="en-US" sz="2100" dirty="0">
              <a:solidFill>
                <a:schemeClr val="tx1"/>
              </a:solidFill>
              <a:latin typeface="+mn-lt"/>
              <a:cs typeface="Times New Roman" panose="02020603050405020304" pitchFamily="18" charset="0"/>
            </a:endParaRPr>
          </a:p>
          <a:p>
            <a:pPr marL="114300" indent="0">
              <a:buNone/>
            </a:pPr>
            <a:endParaRPr lang="en-US" sz="2400" dirty="0">
              <a:solidFill>
                <a:schemeClr val="tx1"/>
              </a:solidFill>
            </a:endParaRPr>
          </a:p>
          <a:p>
            <a:pPr marL="114300" indent="0">
              <a:buNone/>
            </a:pPr>
            <a:endParaRPr lang="en-US" sz="2400" dirty="0">
              <a:solidFill>
                <a:schemeClr val="tx1"/>
              </a:solidFill>
            </a:endParaRPr>
          </a:p>
          <a:p>
            <a:pPr marL="0" indent="0">
              <a:buNone/>
            </a:pPr>
            <a:endParaRPr lang="en-US" sz="2250" dirty="0"/>
          </a:p>
        </p:txBody>
      </p:sp>
    </p:spTree>
    <p:extLst>
      <p:ext uri="{BB962C8B-B14F-4D97-AF65-F5344CB8AC3E}">
        <p14:creationId xmlns:p14="http://schemas.microsoft.com/office/powerpoint/2010/main" val="2563983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xmlns="" id="{884C8463-6490-9240-9CC7-76919A384B90}"/>
              </a:ext>
            </a:extLst>
          </p:cNvPr>
          <p:cNvSpPr>
            <a:spLocks noGrp="1"/>
          </p:cNvSpPr>
          <p:nvPr>
            <p:ph type="title"/>
          </p:nvPr>
        </p:nvSpPr>
        <p:spPr>
          <a:xfrm>
            <a:off x="1143000" y="377428"/>
            <a:ext cx="7193280" cy="857250"/>
          </a:xfrm>
        </p:spPr>
        <p:txBody>
          <a:bodyPr/>
          <a:lstStyle/>
          <a:p>
            <a:pPr algn="ctr"/>
            <a:r>
              <a:rPr lang="en-US" altLang="en-US" sz="2700" dirty="0">
                <a:ea typeface="ＭＳ Ｐゴシック" panose="020B0600070205080204" pitchFamily="34" charset="-128"/>
              </a:rPr>
              <a:t>Potential Impacts on operational systems</a:t>
            </a:r>
          </a:p>
        </p:txBody>
      </p:sp>
      <p:sp>
        <p:nvSpPr>
          <p:cNvPr id="23555" name="Content Placeholder 2">
            <a:extLst>
              <a:ext uri="{FF2B5EF4-FFF2-40B4-BE49-F238E27FC236}">
                <a16:creationId xmlns:a16="http://schemas.microsoft.com/office/drawing/2014/main" xmlns="" id="{3CAF495E-7B24-EB41-91D6-9F86A2409C92}"/>
              </a:ext>
            </a:extLst>
          </p:cNvPr>
          <p:cNvSpPr>
            <a:spLocks noGrp="1"/>
          </p:cNvSpPr>
          <p:nvPr>
            <p:ph idx="1"/>
          </p:nvPr>
        </p:nvSpPr>
        <p:spPr>
          <a:xfrm>
            <a:off x="807720" y="1383506"/>
            <a:ext cx="7528560" cy="3086100"/>
          </a:xfrm>
        </p:spPr>
        <p:txBody>
          <a:bodyPr/>
          <a:lstStyle/>
          <a:p>
            <a:r>
              <a:rPr lang="en-US" altLang="en-US" dirty="0">
                <a:solidFill>
                  <a:schemeClr val="tx1"/>
                </a:solidFill>
                <a:latin typeface="+mn-lt"/>
                <a:ea typeface="ＭＳ Ｐゴシック" panose="020B0600070205080204" pitchFamily="34" charset="-128"/>
                <a:cs typeface="Times New Roman" panose="02020603050405020304" pitchFamily="18" charset="0"/>
              </a:rPr>
              <a:t>How do changes in ionospheric plasma density, TEC, and irregularities impact satellite communications and navigation?</a:t>
            </a:r>
          </a:p>
          <a:p>
            <a:r>
              <a:rPr lang="en-US" altLang="en-US" dirty="0">
                <a:solidFill>
                  <a:schemeClr val="tx1"/>
                </a:solidFill>
                <a:latin typeface="+mn-lt"/>
                <a:ea typeface="ＭＳ Ｐゴシック" panose="020B0600070205080204" pitchFamily="34" charset="-128"/>
                <a:cs typeface="Times New Roman" panose="02020603050405020304" pitchFamily="18" charset="0"/>
              </a:rPr>
              <a:t>What are possible perigee height changes due to the likely neutral density enhancement, and what part of the catalog would be de-orbited?</a:t>
            </a:r>
          </a:p>
          <a:p>
            <a:r>
              <a:rPr lang="en-US" altLang="en-US" dirty="0">
                <a:solidFill>
                  <a:schemeClr val="tx1"/>
                </a:solidFill>
                <a:latin typeface="+mn-lt"/>
                <a:ea typeface="ＭＳ Ｐゴシック" panose="020B0600070205080204" pitchFamily="34" charset="-128"/>
                <a:cs typeface="Times New Roman" panose="02020603050405020304" pitchFamily="18" charset="0"/>
              </a:rPr>
              <a:t>How would in-track orbit uncertainties grow, and what are potential impacts on impact collision avoidance?</a:t>
            </a:r>
          </a:p>
          <a:p>
            <a:endParaRPr lang="en-US" altLang="en-US" dirty="0">
              <a:latin typeface="+mn-lt"/>
              <a:ea typeface="ＭＳ Ｐゴシック" panose="020B0600070205080204" pitchFamily="34" charset="-128"/>
            </a:endParaRPr>
          </a:p>
        </p:txBody>
      </p:sp>
      <p:sp>
        <p:nvSpPr>
          <p:cNvPr id="23556" name="Footer Placeholder 4">
            <a:extLst>
              <a:ext uri="{FF2B5EF4-FFF2-40B4-BE49-F238E27FC236}">
                <a16:creationId xmlns:a16="http://schemas.microsoft.com/office/drawing/2014/main" xmlns="" id="{E117601B-2CC1-0E4A-A858-25363A95CE0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r>
              <a:rPr lang="en-US" altLang="en-US" sz="1050"/>
              <a:t>AFOSR Review, Albuqueque</a:t>
            </a:r>
          </a:p>
        </p:txBody>
      </p:sp>
      <p:sp>
        <p:nvSpPr>
          <p:cNvPr id="23557" name="Date Placeholder 6">
            <a:extLst>
              <a:ext uri="{FF2B5EF4-FFF2-40B4-BE49-F238E27FC236}">
                <a16:creationId xmlns:a16="http://schemas.microsoft.com/office/drawing/2014/main" xmlns="" id="{63D2E782-82C9-8C4E-8FC5-C8CE9B2099DA}"/>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r>
              <a:rPr lang="en-US" altLang="en-US" sz="1050"/>
              <a:t>Jan 28-30, 2020</a:t>
            </a:r>
          </a:p>
        </p:txBody>
      </p:sp>
      <p:sp>
        <p:nvSpPr>
          <p:cNvPr id="23558" name="Slide Number Placeholder 7">
            <a:extLst>
              <a:ext uri="{FF2B5EF4-FFF2-40B4-BE49-F238E27FC236}">
                <a16:creationId xmlns:a16="http://schemas.microsoft.com/office/drawing/2014/main" xmlns="" id="{E8FA0609-44E9-0541-9D0A-D4E09913AEF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fld id="{D96CAF88-7DBC-E941-95E3-787478A794CB}" type="slidenum">
              <a:rPr lang="en-US" altLang="en-US" sz="1050"/>
              <a:pPr/>
              <a:t>4</a:t>
            </a:fld>
            <a:endParaRPr lang="en-US" altLang="en-US" sz="1050"/>
          </a:p>
        </p:txBody>
      </p:sp>
    </p:spTree>
    <p:extLst>
      <p:ext uri="{BB962C8B-B14F-4D97-AF65-F5344CB8AC3E}">
        <p14:creationId xmlns:p14="http://schemas.microsoft.com/office/powerpoint/2010/main" val="2887159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3DD321-AE6D-D042-A5B7-9723D1594A23}"/>
              </a:ext>
            </a:extLst>
          </p:cNvPr>
          <p:cNvSpPr>
            <a:spLocks noGrp="1"/>
          </p:cNvSpPr>
          <p:nvPr>
            <p:ph type="title"/>
          </p:nvPr>
        </p:nvSpPr>
        <p:spPr>
          <a:xfrm>
            <a:off x="311700" y="381462"/>
            <a:ext cx="8520600" cy="572625"/>
          </a:xfrm>
        </p:spPr>
        <p:txBody>
          <a:bodyPr/>
          <a:lstStyle/>
          <a:p>
            <a:pPr algn="ctr"/>
            <a:r>
              <a:rPr lang="en-US" dirty="0"/>
              <a:t>Content: Focus this past year</a:t>
            </a:r>
          </a:p>
        </p:txBody>
      </p:sp>
      <p:sp>
        <p:nvSpPr>
          <p:cNvPr id="3" name="Text Placeholder 2">
            <a:extLst>
              <a:ext uri="{FF2B5EF4-FFF2-40B4-BE49-F238E27FC236}">
                <a16:creationId xmlns:a16="http://schemas.microsoft.com/office/drawing/2014/main" xmlns="" id="{0F0F7C15-F1E8-D545-8333-46248022A343}"/>
              </a:ext>
            </a:extLst>
          </p:cNvPr>
          <p:cNvSpPr>
            <a:spLocks noGrp="1"/>
          </p:cNvSpPr>
          <p:nvPr>
            <p:ph type="body" idx="1"/>
          </p:nvPr>
        </p:nvSpPr>
        <p:spPr>
          <a:xfrm>
            <a:off x="311700" y="1048429"/>
            <a:ext cx="8520600" cy="3416400"/>
          </a:xfrm>
        </p:spPr>
        <p:txBody>
          <a:bodyPr/>
          <a:lstStyle/>
          <a:p>
            <a:r>
              <a:rPr lang="en-US" dirty="0" err="1">
                <a:solidFill>
                  <a:schemeClr val="tx1"/>
                </a:solidFill>
                <a:latin typeface="+mn-lt"/>
                <a:cs typeface="Times New Roman" panose="02020603050405020304" pitchFamily="18" charset="0"/>
              </a:rPr>
              <a:t>Thermospheric</a:t>
            </a:r>
            <a:r>
              <a:rPr lang="en-US" dirty="0">
                <a:solidFill>
                  <a:schemeClr val="tx1"/>
                </a:solidFill>
                <a:latin typeface="+mn-lt"/>
                <a:cs typeface="Times New Roman" panose="02020603050405020304" pitchFamily="18" charset="0"/>
              </a:rPr>
              <a:t> response to extreme event</a:t>
            </a:r>
          </a:p>
          <a:p>
            <a:pPr lvl="1">
              <a:spcBef>
                <a:spcPts val="0"/>
              </a:spcBef>
            </a:pPr>
            <a:r>
              <a:rPr lang="en-US" dirty="0">
                <a:solidFill>
                  <a:schemeClr val="tx1"/>
                </a:solidFill>
                <a:latin typeface="+mn-lt"/>
                <a:cs typeface="Times New Roman" panose="02020603050405020304" pitchFamily="18" charset="0"/>
              </a:rPr>
              <a:t>Quantifying the magnitude of the magnetospheric energy input</a:t>
            </a:r>
          </a:p>
          <a:p>
            <a:pPr lvl="1">
              <a:spcBef>
                <a:spcPts val="0"/>
              </a:spcBef>
            </a:pPr>
            <a:r>
              <a:rPr lang="en-US" dirty="0">
                <a:solidFill>
                  <a:schemeClr val="tx1"/>
                </a:solidFill>
                <a:latin typeface="+mn-lt"/>
                <a:cs typeface="Times New Roman" panose="02020603050405020304" pitchFamily="18" charset="0"/>
              </a:rPr>
              <a:t>Neutral density response for impact on satellite drag and orbit prediction</a:t>
            </a:r>
          </a:p>
          <a:p>
            <a:pPr lvl="1">
              <a:spcBef>
                <a:spcPts val="0"/>
              </a:spcBef>
            </a:pPr>
            <a:r>
              <a:rPr lang="en-US" dirty="0">
                <a:solidFill>
                  <a:schemeClr val="tx1"/>
                </a:solidFill>
                <a:latin typeface="+mn-lt"/>
                <a:cs typeface="Times New Roman" panose="02020603050405020304" pitchFamily="18" charset="0"/>
              </a:rPr>
              <a:t>Neutral composition response O/N</a:t>
            </a:r>
            <a:r>
              <a:rPr lang="en-US" baseline="-25000" dirty="0">
                <a:solidFill>
                  <a:schemeClr val="tx1"/>
                </a:solidFill>
                <a:latin typeface="+mn-lt"/>
                <a:cs typeface="Times New Roman" panose="02020603050405020304" pitchFamily="18" charset="0"/>
              </a:rPr>
              <a:t>2</a:t>
            </a:r>
            <a:r>
              <a:rPr lang="en-US" dirty="0">
                <a:solidFill>
                  <a:schemeClr val="tx1"/>
                </a:solidFill>
                <a:latin typeface="+mn-lt"/>
                <a:cs typeface="Times New Roman" panose="02020603050405020304" pitchFamily="18" charset="0"/>
              </a:rPr>
              <a:t> ratio for impact on plasma loss rates</a:t>
            </a:r>
          </a:p>
          <a:p>
            <a:r>
              <a:rPr lang="en-US" dirty="0">
                <a:solidFill>
                  <a:schemeClr val="tx1"/>
                </a:solidFill>
                <a:latin typeface="+mn-lt"/>
                <a:cs typeface="Times New Roman" panose="02020603050405020304" pitchFamily="18" charset="0"/>
              </a:rPr>
              <a:t>Ionospheric response to extreme event</a:t>
            </a:r>
          </a:p>
          <a:p>
            <a:pPr lvl="1">
              <a:spcBef>
                <a:spcPts val="0"/>
              </a:spcBef>
            </a:pPr>
            <a:r>
              <a:rPr lang="en-US" dirty="0">
                <a:solidFill>
                  <a:schemeClr val="tx1"/>
                </a:solidFill>
                <a:latin typeface="+mn-lt"/>
                <a:cs typeface="Times New Roman" panose="02020603050405020304" pitchFamily="18" charset="0"/>
              </a:rPr>
              <a:t>Storm enhanced density features and tongues of ionization</a:t>
            </a:r>
          </a:p>
          <a:p>
            <a:pPr lvl="1">
              <a:spcBef>
                <a:spcPts val="0"/>
              </a:spcBef>
            </a:pPr>
            <a:r>
              <a:rPr lang="en-US" dirty="0">
                <a:solidFill>
                  <a:schemeClr val="tx1"/>
                </a:solidFill>
                <a:latin typeface="+mn-lt"/>
                <a:cs typeface="Times New Roman" panose="02020603050405020304" pitchFamily="18" charset="0"/>
              </a:rPr>
              <a:t>Plasmasphere erosion</a:t>
            </a:r>
          </a:p>
          <a:p>
            <a:r>
              <a:rPr lang="en-US" dirty="0">
                <a:solidFill>
                  <a:schemeClr val="tx1"/>
                </a:solidFill>
                <a:latin typeface="+mn-lt"/>
                <a:cs typeface="Times New Roman" panose="02020603050405020304" pitchFamily="18" charset="0"/>
              </a:rPr>
              <a:t>Magnetospheric response to extreme event</a:t>
            </a:r>
          </a:p>
          <a:p>
            <a:pPr lvl="1">
              <a:spcBef>
                <a:spcPts val="0"/>
              </a:spcBef>
            </a:pPr>
            <a:r>
              <a:rPr lang="en-US" dirty="0">
                <a:solidFill>
                  <a:schemeClr val="tx1"/>
                </a:solidFill>
                <a:latin typeface="+mn-lt"/>
                <a:cs typeface="Times New Roman" panose="02020603050405020304" pitchFamily="18" charset="0"/>
              </a:rPr>
              <a:t>Expansion of polar cap and auroral oval</a:t>
            </a:r>
          </a:p>
          <a:p>
            <a:pPr lvl="1">
              <a:spcBef>
                <a:spcPts val="0"/>
              </a:spcBef>
            </a:pPr>
            <a:r>
              <a:rPr lang="en-US" dirty="0">
                <a:solidFill>
                  <a:schemeClr val="tx1"/>
                </a:solidFill>
                <a:latin typeface="+mn-lt"/>
                <a:cs typeface="Times New Roman" panose="02020603050405020304" pitchFamily="18" charset="0"/>
              </a:rPr>
              <a:t>Saturation</a:t>
            </a:r>
          </a:p>
          <a:p>
            <a:pPr lvl="1">
              <a:spcBef>
                <a:spcPts val="0"/>
              </a:spcBef>
            </a:pPr>
            <a:r>
              <a:rPr lang="en-US" dirty="0">
                <a:solidFill>
                  <a:schemeClr val="tx1"/>
                </a:solidFill>
                <a:latin typeface="+mn-lt"/>
                <a:cs typeface="Times New Roman" panose="02020603050405020304" pitchFamily="18" charset="0"/>
              </a:rPr>
              <a:t>Penetration electric field</a:t>
            </a:r>
          </a:p>
        </p:txBody>
      </p:sp>
      <p:sp>
        <p:nvSpPr>
          <p:cNvPr id="4" name="Date Placeholder 3">
            <a:extLst>
              <a:ext uri="{FF2B5EF4-FFF2-40B4-BE49-F238E27FC236}">
                <a16:creationId xmlns:a16="http://schemas.microsoft.com/office/drawing/2014/main" xmlns="" id="{263A8F52-3970-3440-9039-D8F4D48B79E5}"/>
              </a:ext>
            </a:extLst>
          </p:cNvPr>
          <p:cNvSpPr>
            <a:spLocks noGrp="1"/>
          </p:cNvSpPr>
          <p:nvPr>
            <p:ph type="dt" idx="10"/>
          </p:nvPr>
        </p:nvSpPr>
        <p:spPr/>
        <p:txBody>
          <a:bodyPr/>
          <a:lstStyle/>
          <a:p>
            <a:r>
              <a:rPr lang="en-US"/>
              <a:t>Jan 28-30, 2020</a:t>
            </a:r>
          </a:p>
        </p:txBody>
      </p:sp>
      <p:sp>
        <p:nvSpPr>
          <p:cNvPr id="5" name="Footer Placeholder 4">
            <a:extLst>
              <a:ext uri="{FF2B5EF4-FFF2-40B4-BE49-F238E27FC236}">
                <a16:creationId xmlns:a16="http://schemas.microsoft.com/office/drawing/2014/main" xmlns="" id="{81E11245-E432-3746-821C-20A1DE816AB6}"/>
              </a:ext>
            </a:extLst>
          </p:cNvPr>
          <p:cNvSpPr>
            <a:spLocks noGrp="1"/>
          </p:cNvSpPr>
          <p:nvPr>
            <p:ph type="ftr" idx="11"/>
          </p:nvPr>
        </p:nvSpPr>
        <p:spPr/>
        <p:txBody>
          <a:bodyPr/>
          <a:lstStyle/>
          <a:p>
            <a:r>
              <a:rPr lang="en-US"/>
              <a:t>AFOSR Review, Albuqueque</a:t>
            </a:r>
          </a:p>
        </p:txBody>
      </p:sp>
      <p:sp>
        <p:nvSpPr>
          <p:cNvPr id="6" name="Slide Number Placeholder 5">
            <a:extLst>
              <a:ext uri="{FF2B5EF4-FFF2-40B4-BE49-F238E27FC236}">
                <a16:creationId xmlns:a16="http://schemas.microsoft.com/office/drawing/2014/main" xmlns="" id="{CFB9D2A3-042C-E74D-A736-25978BD3F39C}"/>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5</a:t>
            </a:fld>
            <a:endParaRPr lang="en"/>
          </a:p>
        </p:txBody>
      </p:sp>
      <p:pic>
        <p:nvPicPr>
          <p:cNvPr id="7" name="Picture 6">
            <a:extLst>
              <a:ext uri="{FF2B5EF4-FFF2-40B4-BE49-F238E27FC236}">
                <a16:creationId xmlns:a16="http://schemas.microsoft.com/office/drawing/2014/main" xmlns="" id="{2BA2A006-6B09-6841-9CD6-3D12B5A947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7978" y="1048429"/>
            <a:ext cx="1581515" cy="122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xmlns="" id="{26160084-8F61-B749-813F-16C4689AD2DF}"/>
              </a:ext>
            </a:extLst>
          </p:cNvPr>
          <p:cNvPicPr>
            <a:picLocks noChangeAspect="1"/>
          </p:cNvPicPr>
          <p:nvPr/>
        </p:nvPicPr>
        <p:blipFill>
          <a:blip r:embed="rId3">
            <a:extLst>
              <a:ext uri="{28A0092B-C50C-407E-A947-70E740481C1C}">
                <a14:useLocalDpi xmlns:a14="http://schemas.microsoft.com/office/drawing/2010/main" val="0"/>
              </a:ext>
            </a:extLst>
          </a:blip>
          <a:srcRect l="19444" r="19444"/>
          <a:stretch>
            <a:fillRect/>
          </a:stretch>
        </p:blipFill>
        <p:spPr bwMode="auto">
          <a:xfrm>
            <a:off x="7093402" y="2393288"/>
            <a:ext cx="1379055" cy="147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184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FEF50-E42A-A148-805C-5244C3B0A799}"/>
              </a:ext>
            </a:extLst>
          </p:cNvPr>
          <p:cNvSpPr>
            <a:spLocks noGrp="1"/>
          </p:cNvSpPr>
          <p:nvPr>
            <p:ph type="title"/>
          </p:nvPr>
        </p:nvSpPr>
        <p:spPr>
          <a:xfrm>
            <a:off x="311700" y="326626"/>
            <a:ext cx="8520600" cy="572625"/>
          </a:xfrm>
        </p:spPr>
        <p:txBody>
          <a:bodyPr/>
          <a:lstStyle/>
          <a:p>
            <a:pPr algn="ctr"/>
            <a:r>
              <a:rPr lang="en-US" sz="2400" dirty="0"/>
              <a:t>Neutral Atmosphere Component - </a:t>
            </a:r>
            <a:r>
              <a:rPr lang="en-US" sz="2400" dirty="0" err="1"/>
              <a:t>Thermospheric</a:t>
            </a:r>
            <a:r>
              <a:rPr lang="en-US" sz="2400" dirty="0"/>
              <a:t> Response</a:t>
            </a:r>
          </a:p>
        </p:txBody>
      </p:sp>
      <p:sp>
        <p:nvSpPr>
          <p:cNvPr id="4" name="Date Placeholder 3">
            <a:extLst>
              <a:ext uri="{FF2B5EF4-FFF2-40B4-BE49-F238E27FC236}">
                <a16:creationId xmlns:a16="http://schemas.microsoft.com/office/drawing/2014/main" xmlns="" id="{16122FB3-0463-8C44-8F6E-EB1A3D4AC162}"/>
              </a:ext>
            </a:extLst>
          </p:cNvPr>
          <p:cNvSpPr>
            <a:spLocks noGrp="1"/>
          </p:cNvSpPr>
          <p:nvPr>
            <p:ph type="dt" idx="10"/>
          </p:nvPr>
        </p:nvSpPr>
        <p:spPr/>
        <p:txBody>
          <a:bodyPr/>
          <a:lstStyle/>
          <a:p>
            <a:r>
              <a:rPr lang="en-US"/>
              <a:t>Jan 28-30, 2020</a:t>
            </a:r>
          </a:p>
        </p:txBody>
      </p:sp>
      <p:sp>
        <p:nvSpPr>
          <p:cNvPr id="5" name="Footer Placeholder 4">
            <a:extLst>
              <a:ext uri="{FF2B5EF4-FFF2-40B4-BE49-F238E27FC236}">
                <a16:creationId xmlns:a16="http://schemas.microsoft.com/office/drawing/2014/main" xmlns="" id="{1D217794-801D-FB47-9188-0C35A4C947AB}"/>
              </a:ext>
            </a:extLst>
          </p:cNvPr>
          <p:cNvSpPr>
            <a:spLocks noGrp="1"/>
          </p:cNvSpPr>
          <p:nvPr>
            <p:ph type="ftr" idx="11"/>
          </p:nvPr>
        </p:nvSpPr>
        <p:spPr/>
        <p:txBody>
          <a:bodyPr/>
          <a:lstStyle/>
          <a:p>
            <a:r>
              <a:rPr lang="en-US"/>
              <a:t>AFOSR Review, Albuqueque</a:t>
            </a:r>
            <a:endParaRPr lang="en-US" dirty="0"/>
          </a:p>
        </p:txBody>
      </p:sp>
      <p:sp>
        <p:nvSpPr>
          <p:cNvPr id="6" name="Slide Number Placeholder 5">
            <a:extLst>
              <a:ext uri="{FF2B5EF4-FFF2-40B4-BE49-F238E27FC236}">
                <a16:creationId xmlns:a16="http://schemas.microsoft.com/office/drawing/2014/main" xmlns="" id="{C9894766-B735-1845-81E0-4D2938830549}"/>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6</a:t>
            </a:fld>
            <a:endParaRPr lang="en"/>
          </a:p>
        </p:txBody>
      </p:sp>
      <p:pic>
        <p:nvPicPr>
          <p:cNvPr id="7" name="Picture 6">
            <a:extLst>
              <a:ext uri="{FF2B5EF4-FFF2-40B4-BE49-F238E27FC236}">
                <a16:creationId xmlns:a16="http://schemas.microsoft.com/office/drawing/2014/main" xmlns="" id="{3902A7E9-8A32-A748-8F08-9044FFB89A32}"/>
              </a:ext>
            </a:extLst>
          </p:cNvPr>
          <p:cNvPicPr/>
          <p:nvPr/>
        </p:nvPicPr>
        <p:blipFill>
          <a:blip r:embed="rId2">
            <a:extLst>
              <a:ext uri="{28A0092B-C50C-407E-A947-70E740481C1C}">
                <a14:useLocalDpi xmlns:a14="http://schemas.microsoft.com/office/drawing/2010/main" val="0"/>
              </a:ext>
            </a:extLst>
          </a:blip>
          <a:srcRect l="17680" t="16939" r="18352" b="8034"/>
          <a:stretch>
            <a:fillRect/>
          </a:stretch>
        </p:blipFill>
        <p:spPr bwMode="auto">
          <a:xfrm>
            <a:off x="3972620" y="1540663"/>
            <a:ext cx="4094360" cy="2703586"/>
          </a:xfrm>
          <a:prstGeom prst="rect">
            <a:avLst/>
          </a:prstGeom>
          <a:noFill/>
          <a:ln>
            <a:noFill/>
          </a:ln>
        </p:spPr>
      </p:pic>
      <p:sp>
        <p:nvSpPr>
          <p:cNvPr id="8" name="TextBox 7">
            <a:extLst>
              <a:ext uri="{FF2B5EF4-FFF2-40B4-BE49-F238E27FC236}">
                <a16:creationId xmlns:a16="http://schemas.microsoft.com/office/drawing/2014/main" xmlns="" id="{A5942A53-123B-7748-B877-C7D781A8EB16}"/>
              </a:ext>
            </a:extLst>
          </p:cNvPr>
          <p:cNvSpPr txBox="1"/>
          <p:nvPr/>
        </p:nvSpPr>
        <p:spPr>
          <a:xfrm>
            <a:off x="311700" y="1214203"/>
            <a:ext cx="3167224" cy="3539430"/>
          </a:xfrm>
          <a:prstGeom prst="rect">
            <a:avLst/>
          </a:prstGeom>
          <a:noFill/>
        </p:spPr>
        <p:txBody>
          <a:bodyPr wrap="square" rtlCol="0">
            <a:spAutoFit/>
          </a:bodyPr>
          <a:lstStyle/>
          <a:p>
            <a:pPr marL="285750" indent="-285750">
              <a:buFont typeface="Arial" panose="020B0604020202020204" pitchFamily="34" charset="0"/>
              <a:buChar char="•"/>
            </a:pPr>
            <a:r>
              <a:rPr lang="en-US" dirty="0"/>
              <a:t>Whole atmosphere model (WAM): an extension of the US weather model (Global Forecast System GFS spectral model) to 600 km altitude, 150 layers, variable g</a:t>
            </a:r>
          </a:p>
          <a:p>
            <a:pPr marL="285750" indent="-285750">
              <a:buFont typeface="Arial" panose="020B0604020202020204" pitchFamily="34" charset="0"/>
              <a:buChar char="•"/>
            </a:pPr>
            <a:r>
              <a:rPr lang="en-US" dirty="0"/>
              <a:t>WAM runs at ~180 km horizontal resolution, T62, compared to operational weather model of ~12 km, T1534</a:t>
            </a:r>
          </a:p>
          <a:p>
            <a:pPr marL="285750" indent="-285750">
              <a:buFont typeface="Arial" panose="020B0604020202020204" pitchFamily="34" charset="0"/>
              <a:buChar char="•"/>
            </a:pPr>
            <a:r>
              <a:rPr lang="en-US" dirty="0"/>
              <a:t>Provides neutral density for satellite drag, and the 3D neutral winds, temperature, and major species composition O, O</a:t>
            </a:r>
            <a:r>
              <a:rPr lang="en-US" baseline="-25000" dirty="0"/>
              <a:t>2</a:t>
            </a:r>
            <a:r>
              <a:rPr lang="en-US" dirty="0"/>
              <a:t>, N</a:t>
            </a:r>
            <a:r>
              <a:rPr lang="en-US" baseline="-25000" dirty="0"/>
              <a:t>2</a:t>
            </a:r>
            <a:r>
              <a:rPr lang="en-US" dirty="0"/>
              <a:t> for coupling to the IPE ionospheric module using ESMF</a:t>
            </a:r>
          </a:p>
          <a:p>
            <a:endParaRPr lang="en-US" dirty="0"/>
          </a:p>
        </p:txBody>
      </p:sp>
      <p:sp>
        <p:nvSpPr>
          <p:cNvPr id="9" name="TextBox 8">
            <a:extLst>
              <a:ext uri="{FF2B5EF4-FFF2-40B4-BE49-F238E27FC236}">
                <a16:creationId xmlns:a16="http://schemas.microsoft.com/office/drawing/2014/main" xmlns="" id="{036AE2F6-BE05-E74B-902F-F733A1C45FDF}"/>
              </a:ext>
            </a:extLst>
          </p:cNvPr>
          <p:cNvSpPr txBox="1"/>
          <p:nvPr/>
        </p:nvSpPr>
        <p:spPr>
          <a:xfrm>
            <a:off x="4505737" y="1147943"/>
            <a:ext cx="2980303" cy="307777"/>
          </a:xfrm>
          <a:prstGeom prst="rect">
            <a:avLst/>
          </a:prstGeom>
          <a:noFill/>
        </p:spPr>
        <p:txBody>
          <a:bodyPr wrap="none" rtlCol="0">
            <a:spAutoFit/>
          </a:bodyPr>
          <a:lstStyle/>
          <a:p>
            <a:r>
              <a:rPr lang="en-US" dirty="0"/>
              <a:t>Example: neutral density at 240 km</a:t>
            </a:r>
          </a:p>
        </p:txBody>
      </p:sp>
    </p:spTree>
    <p:extLst>
      <p:ext uri="{BB962C8B-B14F-4D97-AF65-F5344CB8AC3E}">
        <p14:creationId xmlns:p14="http://schemas.microsoft.com/office/powerpoint/2010/main" val="2300567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F22BB4-8F63-744F-ABB6-5530A3D73242}"/>
              </a:ext>
            </a:extLst>
          </p:cNvPr>
          <p:cNvSpPr>
            <a:spLocks noGrp="1"/>
          </p:cNvSpPr>
          <p:nvPr>
            <p:ph type="title"/>
          </p:nvPr>
        </p:nvSpPr>
        <p:spPr>
          <a:xfrm>
            <a:off x="0" y="193234"/>
            <a:ext cx="9144000" cy="572625"/>
          </a:xfrm>
        </p:spPr>
        <p:txBody>
          <a:bodyPr/>
          <a:lstStyle/>
          <a:p>
            <a:pPr algn="ctr"/>
            <a:r>
              <a:rPr lang="en-US" dirty="0">
                <a:latin typeface="Times New Roman" panose="02020603050405020304" pitchFamily="18" charset="0"/>
                <a:cs typeface="Times New Roman" panose="02020603050405020304" pitchFamily="18" charset="0"/>
              </a:rPr>
              <a:t>Methodology: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Simulate response to increasing levels of IMF/SW drivers</a:t>
            </a:r>
          </a:p>
        </p:txBody>
      </p:sp>
      <p:sp>
        <p:nvSpPr>
          <p:cNvPr id="4" name="Date Placeholder 3">
            <a:extLst>
              <a:ext uri="{FF2B5EF4-FFF2-40B4-BE49-F238E27FC236}">
                <a16:creationId xmlns:a16="http://schemas.microsoft.com/office/drawing/2014/main" xmlns="" id="{20166740-02CA-8A49-9484-1C01788028CC}"/>
              </a:ext>
            </a:extLst>
          </p:cNvPr>
          <p:cNvSpPr>
            <a:spLocks noGrp="1"/>
          </p:cNvSpPr>
          <p:nvPr>
            <p:ph type="dt" idx="10"/>
          </p:nvPr>
        </p:nvSpPr>
        <p:spPr>
          <a:xfrm>
            <a:off x="457200" y="4846775"/>
            <a:ext cx="2133600" cy="273844"/>
          </a:xfrm>
        </p:spPr>
        <p:txBody>
          <a:bodyPr/>
          <a:lstStyle/>
          <a:p>
            <a:r>
              <a:rPr lang="en-US"/>
              <a:t>Jan 28-30, 2020</a:t>
            </a:r>
            <a:endParaRPr lang="en-US" dirty="0"/>
          </a:p>
        </p:txBody>
      </p:sp>
      <p:sp>
        <p:nvSpPr>
          <p:cNvPr id="5" name="Footer Placeholder 4">
            <a:extLst>
              <a:ext uri="{FF2B5EF4-FFF2-40B4-BE49-F238E27FC236}">
                <a16:creationId xmlns:a16="http://schemas.microsoft.com/office/drawing/2014/main" xmlns="" id="{6E1EA4B6-DE4F-764A-AAD3-9AB57D6875C3}"/>
              </a:ext>
            </a:extLst>
          </p:cNvPr>
          <p:cNvSpPr>
            <a:spLocks noGrp="1"/>
          </p:cNvSpPr>
          <p:nvPr>
            <p:ph type="ftr" idx="11"/>
          </p:nvPr>
        </p:nvSpPr>
        <p:spPr>
          <a:xfrm>
            <a:off x="3124200" y="4860027"/>
            <a:ext cx="2895600" cy="273844"/>
          </a:xfrm>
        </p:spPr>
        <p:txBody>
          <a:bodyPr/>
          <a:lstStyle/>
          <a:p>
            <a:r>
              <a:rPr lang="en-US"/>
              <a:t>AFOSR Review, Albuqueque</a:t>
            </a:r>
            <a:endParaRPr lang="en-US" dirty="0"/>
          </a:p>
        </p:txBody>
      </p:sp>
      <p:sp>
        <p:nvSpPr>
          <p:cNvPr id="6" name="Slide Number Placeholder 5">
            <a:extLst>
              <a:ext uri="{FF2B5EF4-FFF2-40B4-BE49-F238E27FC236}">
                <a16:creationId xmlns:a16="http://schemas.microsoft.com/office/drawing/2014/main" xmlns="" id="{EC840174-F3C7-E34E-B11E-8A9ADA50EF5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7</a:t>
            </a:fld>
            <a:endParaRPr lang="en"/>
          </a:p>
        </p:txBody>
      </p:sp>
      <p:sp>
        <p:nvSpPr>
          <p:cNvPr id="8" name="Text Placeholder 2">
            <a:extLst>
              <a:ext uri="{FF2B5EF4-FFF2-40B4-BE49-F238E27FC236}">
                <a16:creationId xmlns:a16="http://schemas.microsoft.com/office/drawing/2014/main" xmlns="" id="{1ABECF68-91C1-1547-B1C4-9F34BFB3991D}"/>
              </a:ext>
            </a:extLst>
          </p:cNvPr>
          <p:cNvSpPr txBox="1">
            <a:spLocks/>
          </p:cNvSpPr>
          <p:nvPr/>
        </p:nvSpPr>
        <p:spPr>
          <a:xfrm>
            <a:off x="6136608" y="1308253"/>
            <a:ext cx="2034209" cy="88706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US" dirty="0">
                <a:solidFill>
                  <a:schemeClr val="tx1"/>
                </a:solidFill>
                <a:latin typeface="Times New Roman" panose="02020603050405020304" pitchFamily="18" charset="0"/>
                <a:cs typeface="Times New Roman" panose="02020603050405020304" pitchFamily="18" charset="0"/>
              </a:rPr>
              <a:t>Major: </a:t>
            </a:r>
            <a:r>
              <a:rPr lang="en-US" dirty="0" err="1">
                <a:solidFill>
                  <a:schemeClr val="tx1"/>
                </a:solidFill>
                <a:latin typeface="Times New Roman" panose="02020603050405020304" pitchFamily="18" charset="0"/>
                <a:cs typeface="Times New Roman" panose="02020603050405020304" pitchFamily="18" charset="0"/>
              </a:rPr>
              <a:t>D</a:t>
            </a:r>
            <a:r>
              <a:rPr lang="en-US" baseline="-25000" dirty="0" err="1">
                <a:solidFill>
                  <a:schemeClr val="tx1"/>
                </a:solidFill>
                <a:latin typeface="Times New Roman" panose="02020603050405020304" pitchFamily="18" charset="0"/>
                <a:cs typeface="Times New Roman" panose="02020603050405020304" pitchFamily="18" charset="0"/>
              </a:rPr>
              <a:t>st</a:t>
            </a:r>
            <a:r>
              <a:rPr lang="en-US" dirty="0">
                <a:solidFill>
                  <a:schemeClr val="tx1"/>
                </a:solidFill>
                <a:latin typeface="Times New Roman" panose="02020603050405020304" pitchFamily="18" charset="0"/>
                <a:cs typeface="Times New Roman" panose="02020603050405020304" pitchFamily="18" charset="0"/>
              </a:rPr>
              <a:t> -472</a:t>
            </a:r>
          </a:p>
          <a:p>
            <a:pPr marL="114300" indent="0" algn="ctr">
              <a:buFont typeface="Arial"/>
              <a:buNone/>
            </a:pPr>
            <a:r>
              <a:rPr lang="en-US" dirty="0">
                <a:solidFill>
                  <a:schemeClr val="tx1"/>
                </a:solidFill>
                <a:latin typeface="Times New Roman" panose="02020603050405020304" pitchFamily="18" charset="0"/>
                <a:cs typeface="Times New Roman" panose="02020603050405020304" pitchFamily="18" charset="0"/>
              </a:rPr>
              <a:t>Nov 20</a:t>
            </a:r>
            <a:r>
              <a:rPr lang="en-US" baseline="30000" dirty="0">
                <a:solidFill>
                  <a:schemeClr val="tx1"/>
                </a:solidFill>
                <a:latin typeface="Times New Roman" panose="02020603050405020304" pitchFamily="18" charset="0"/>
                <a:cs typeface="Times New Roman" panose="02020603050405020304" pitchFamily="18" charset="0"/>
              </a:rPr>
              <a:t>th</a:t>
            </a:r>
            <a:r>
              <a:rPr lang="en-US" dirty="0">
                <a:solidFill>
                  <a:schemeClr val="tx1"/>
                </a:solidFill>
                <a:latin typeface="Times New Roman" panose="02020603050405020304" pitchFamily="18" charset="0"/>
                <a:cs typeface="Times New Roman" panose="02020603050405020304" pitchFamily="18" charset="0"/>
              </a:rPr>
              <a:t>, 2003</a:t>
            </a:r>
          </a:p>
        </p:txBody>
      </p:sp>
      <p:pic>
        <p:nvPicPr>
          <p:cNvPr id="10" name="Picture 2" descr="Image result for Kp for November 2003">
            <a:extLst>
              <a:ext uri="{FF2B5EF4-FFF2-40B4-BE49-F238E27FC236}">
                <a16:creationId xmlns:a16="http://schemas.microsoft.com/office/drawing/2014/main" xmlns="" id="{24BFDF36-00E0-D240-8C0D-FEF14F1D3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685" y="2277358"/>
            <a:ext cx="1837132" cy="1071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AF8751DB-899A-9E45-B54B-6A23F71809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792" y="2040509"/>
            <a:ext cx="2694546" cy="167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a16="http://schemas.microsoft.com/office/drawing/2014/main" xmlns="" id="{19969AF5-9D59-3F4A-9825-109AAC8CD0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9768" y="2054076"/>
            <a:ext cx="2864682" cy="163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xmlns="" id="{43F02A1F-EEBA-734E-96F3-DB7F81AC46A8}"/>
              </a:ext>
            </a:extLst>
          </p:cNvPr>
          <p:cNvSpPr>
            <a:spLocks noGrp="1"/>
          </p:cNvSpPr>
          <p:nvPr>
            <p:ph type="body" idx="1"/>
          </p:nvPr>
        </p:nvSpPr>
        <p:spPr>
          <a:xfrm>
            <a:off x="457200" y="1151036"/>
            <a:ext cx="2133600" cy="887068"/>
          </a:xfrm>
        </p:spPr>
        <p:txBody>
          <a:bodyPr/>
          <a:lstStyle/>
          <a:p>
            <a:pPr marL="114300" indent="0" algn="ctr">
              <a:buNone/>
            </a:pPr>
            <a:r>
              <a:rPr lang="en-US" dirty="0">
                <a:solidFill>
                  <a:schemeClr val="tx1"/>
                </a:solidFill>
                <a:latin typeface="Times New Roman" panose="02020603050405020304" pitchFamily="18" charset="0"/>
                <a:cs typeface="Times New Roman" panose="02020603050405020304" pitchFamily="18" charset="0"/>
              </a:rPr>
              <a:t>Moderate: </a:t>
            </a:r>
            <a:r>
              <a:rPr lang="en-US" dirty="0" err="1">
                <a:solidFill>
                  <a:schemeClr val="tx1"/>
                </a:solidFill>
                <a:latin typeface="Times New Roman" panose="02020603050405020304" pitchFamily="18" charset="0"/>
                <a:cs typeface="Times New Roman" panose="02020603050405020304" pitchFamily="18" charset="0"/>
              </a:rPr>
              <a:t>D</a:t>
            </a:r>
            <a:r>
              <a:rPr lang="en-US" baseline="-25000" dirty="0" err="1">
                <a:solidFill>
                  <a:schemeClr val="tx1"/>
                </a:solidFill>
                <a:latin typeface="Times New Roman" panose="02020603050405020304" pitchFamily="18" charset="0"/>
                <a:cs typeface="Times New Roman" panose="02020603050405020304" pitchFamily="18" charset="0"/>
              </a:rPr>
              <a:t>st</a:t>
            </a:r>
            <a:r>
              <a:rPr lang="en-US" dirty="0">
                <a:solidFill>
                  <a:schemeClr val="tx1"/>
                </a:solidFill>
                <a:latin typeface="Times New Roman" panose="02020603050405020304" pitchFamily="18" charset="0"/>
                <a:cs typeface="Times New Roman" panose="02020603050405020304" pitchFamily="18" charset="0"/>
              </a:rPr>
              <a:t> -132</a:t>
            </a:r>
          </a:p>
          <a:p>
            <a:pPr marL="114300" indent="0" algn="ctr">
              <a:buNone/>
            </a:pPr>
            <a:r>
              <a:rPr lang="en-US" dirty="0">
                <a:solidFill>
                  <a:schemeClr val="tx1"/>
                </a:solidFill>
                <a:latin typeface="Times New Roman" panose="02020603050405020304" pitchFamily="18" charset="0"/>
                <a:cs typeface="Times New Roman" panose="02020603050405020304" pitchFamily="18" charset="0"/>
              </a:rPr>
              <a:t>St. Patrick’s Day </a:t>
            </a:r>
          </a:p>
          <a:p>
            <a:pPr marL="114300" indent="0" algn="ctr">
              <a:buNone/>
            </a:pPr>
            <a:r>
              <a:rPr lang="en-US" dirty="0">
                <a:solidFill>
                  <a:schemeClr val="tx1"/>
                </a:solidFill>
                <a:latin typeface="Times New Roman" panose="02020603050405020304" pitchFamily="18" charset="0"/>
                <a:cs typeface="Times New Roman" panose="02020603050405020304" pitchFamily="18" charset="0"/>
              </a:rPr>
              <a:t>March 17</a:t>
            </a:r>
            <a:r>
              <a:rPr lang="en-US" baseline="30000" dirty="0">
                <a:solidFill>
                  <a:schemeClr val="tx1"/>
                </a:solidFill>
                <a:latin typeface="Times New Roman" panose="02020603050405020304" pitchFamily="18" charset="0"/>
                <a:cs typeface="Times New Roman" panose="02020603050405020304" pitchFamily="18" charset="0"/>
              </a:rPr>
              <a:t>th</a:t>
            </a:r>
            <a:r>
              <a:rPr lang="en-US" dirty="0">
                <a:solidFill>
                  <a:schemeClr val="tx1"/>
                </a:solidFill>
                <a:latin typeface="Times New Roman" panose="02020603050405020304" pitchFamily="18" charset="0"/>
                <a:cs typeface="Times New Roman" panose="02020603050405020304" pitchFamily="18" charset="0"/>
              </a:rPr>
              <a:t>, 2013 </a:t>
            </a:r>
          </a:p>
        </p:txBody>
      </p:sp>
      <p:sp>
        <p:nvSpPr>
          <p:cNvPr id="7" name="Text Placeholder 2">
            <a:extLst>
              <a:ext uri="{FF2B5EF4-FFF2-40B4-BE49-F238E27FC236}">
                <a16:creationId xmlns:a16="http://schemas.microsoft.com/office/drawing/2014/main" xmlns="" id="{7BE5CD88-2374-7C49-880C-B10F1AEB1B6F}"/>
              </a:ext>
            </a:extLst>
          </p:cNvPr>
          <p:cNvSpPr txBox="1">
            <a:spLocks/>
          </p:cNvSpPr>
          <p:nvPr/>
        </p:nvSpPr>
        <p:spPr>
          <a:xfrm>
            <a:off x="3395869" y="1177544"/>
            <a:ext cx="2034209" cy="88706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US" dirty="0">
                <a:solidFill>
                  <a:schemeClr val="tx1"/>
                </a:solidFill>
                <a:latin typeface="Times New Roman" panose="02020603050405020304" pitchFamily="18" charset="0"/>
                <a:cs typeface="Times New Roman" panose="02020603050405020304" pitchFamily="18" charset="0"/>
              </a:rPr>
              <a:t>Strong: </a:t>
            </a:r>
            <a:r>
              <a:rPr lang="en-US" dirty="0" err="1">
                <a:solidFill>
                  <a:schemeClr val="tx1"/>
                </a:solidFill>
                <a:latin typeface="Times New Roman" panose="02020603050405020304" pitchFamily="18" charset="0"/>
                <a:cs typeface="Times New Roman" panose="02020603050405020304" pitchFamily="18" charset="0"/>
              </a:rPr>
              <a:t>D</a:t>
            </a:r>
            <a:r>
              <a:rPr lang="en-US" baseline="-25000" dirty="0" err="1">
                <a:solidFill>
                  <a:schemeClr val="tx1"/>
                </a:solidFill>
                <a:latin typeface="Times New Roman" panose="02020603050405020304" pitchFamily="18" charset="0"/>
                <a:cs typeface="Times New Roman" panose="02020603050405020304" pitchFamily="18" charset="0"/>
              </a:rPr>
              <a:t>st</a:t>
            </a:r>
            <a:r>
              <a:rPr lang="en-US" dirty="0">
                <a:solidFill>
                  <a:schemeClr val="tx1"/>
                </a:solidFill>
                <a:latin typeface="Times New Roman" panose="02020603050405020304" pitchFamily="18" charset="0"/>
                <a:cs typeface="Times New Roman" panose="02020603050405020304" pitchFamily="18" charset="0"/>
              </a:rPr>
              <a:t> - 234</a:t>
            </a:r>
          </a:p>
          <a:p>
            <a:pPr marL="114300" indent="0" algn="ctr">
              <a:buFont typeface="Arial"/>
              <a:buNone/>
            </a:pPr>
            <a:r>
              <a:rPr lang="en-US" dirty="0">
                <a:solidFill>
                  <a:schemeClr val="tx1"/>
                </a:solidFill>
                <a:latin typeface="Times New Roman" panose="02020603050405020304" pitchFamily="18" charset="0"/>
                <a:cs typeface="Times New Roman" panose="02020603050405020304" pitchFamily="18" charset="0"/>
              </a:rPr>
              <a:t>St. Patrick’s Day </a:t>
            </a:r>
          </a:p>
          <a:p>
            <a:pPr marL="114300" indent="0" algn="ctr">
              <a:buFont typeface="Arial"/>
              <a:buNone/>
            </a:pPr>
            <a:r>
              <a:rPr lang="en-US" dirty="0">
                <a:solidFill>
                  <a:schemeClr val="tx1"/>
                </a:solidFill>
                <a:latin typeface="Times New Roman" panose="02020603050405020304" pitchFamily="18" charset="0"/>
                <a:cs typeface="Times New Roman" panose="02020603050405020304" pitchFamily="18" charset="0"/>
              </a:rPr>
              <a:t>March 17</a:t>
            </a:r>
            <a:r>
              <a:rPr lang="en-US" baseline="30000" dirty="0">
                <a:solidFill>
                  <a:schemeClr val="tx1"/>
                </a:solidFill>
                <a:latin typeface="Times New Roman" panose="02020603050405020304" pitchFamily="18" charset="0"/>
                <a:cs typeface="Times New Roman" panose="02020603050405020304" pitchFamily="18" charset="0"/>
              </a:rPr>
              <a:t>th</a:t>
            </a:r>
            <a:r>
              <a:rPr lang="en-US" dirty="0">
                <a:solidFill>
                  <a:schemeClr val="tx1"/>
                </a:solidFill>
                <a:latin typeface="Times New Roman" panose="02020603050405020304" pitchFamily="18" charset="0"/>
                <a:cs typeface="Times New Roman" panose="02020603050405020304" pitchFamily="18" charset="0"/>
              </a:rPr>
              <a:t>, 2015 </a:t>
            </a:r>
          </a:p>
        </p:txBody>
      </p:sp>
      <p:pic>
        <p:nvPicPr>
          <p:cNvPr id="13" name="Picture 1" descr="image">
            <a:extLst>
              <a:ext uri="{FF2B5EF4-FFF2-40B4-BE49-F238E27FC236}">
                <a16:creationId xmlns:a16="http://schemas.microsoft.com/office/drawing/2014/main" xmlns="" id="{E64EA29C-1305-0845-BAF8-768401B33B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3282"/>
          <a:stretch/>
        </p:blipFill>
        <p:spPr bwMode="auto">
          <a:xfrm>
            <a:off x="288696" y="3726803"/>
            <a:ext cx="2507515" cy="11332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a:extLst>
              <a:ext uri="{FF2B5EF4-FFF2-40B4-BE49-F238E27FC236}">
                <a16:creationId xmlns:a16="http://schemas.microsoft.com/office/drawing/2014/main" xmlns="" id="{B68DD151-64BC-EE46-86E1-93CAB7B418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3772"/>
          <a:stretch/>
        </p:blipFill>
        <p:spPr bwMode="auto">
          <a:xfrm>
            <a:off x="2948235" y="3717938"/>
            <a:ext cx="2864683" cy="12617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500B296C-1EEB-EC4B-800C-3A80A58D725C}"/>
              </a:ext>
            </a:extLst>
          </p:cNvPr>
          <p:cNvPicPr>
            <a:picLocks noChangeAspect="1"/>
          </p:cNvPicPr>
          <p:nvPr/>
        </p:nvPicPr>
        <p:blipFill rotWithShape="1">
          <a:blip r:embed="rId8"/>
          <a:srcRect b="68003"/>
          <a:stretch/>
        </p:blipFill>
        <p:spPr>
          <a:xfrm>
            <a:off x="5826590" y="3430565"/>
            <a:ext cx="3015155" cy="1369799"/>
          </a:xfrm>
          <a:prstGeom prst="rect">
            <a:avLst/>
          </a:prstGeom>
        </p:spPr>
      </p:pic>
    </p:spTree>
    <p:extLst>
      <p:ext uri="{BB962C8B-B14F-4D97-AF65-F5344CB8AC3E}">
        <p14:creationId xmlns:p14="http://schemas.microsoft.com/office/powerpoint/2010/main" val="428427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7A4CE-DFD8-294C-B2FC-0624CBC8E359}"/>
              </a:ext>
            </a:extLst>
          </p:cNvPr>
          <p:cNvSpPr>
            <a:spLocks noGrp="1"/>
          </p:cNvSpPr>
          <p:nvPr>
            <p:ph type="title"/>
          </p:nvPr>
        </p:nvSpPr>
        <p:spPr>
          <a:xfrm>
            <a:off x="0" y="445025"/>
            <a:ext cx="9144000" cy="572625"/>
          </a:xfrm>
        </p:spPr>
        <p:txBody>
          <a:bodyPr/>
          <a:lstStyle/>
          <a:p>
            <a:pPr algn="ctr"/>
            <a:r>
              <a:rPr lang="en-US" dirty="0">
                <a:latin typeface="+mj-lt"/>
                <a:cs typeface="Times New Roman" panose="02020603050405020304" pitchFamily="18" charset="0"/>
              </a:rPr>
              <a:t>Challenge: Quantify the Energy Input</a:t>
            </a:r>
          </a:p>
        </p:txBody>
      </p:sp>
      <p:sp>
        <p:nvSpPr>
          <p:cNvPr id="3" name="Text Placeholder 2">
            <a:extLst>
              <a:ext uri="{FF2B5EF4-FFF2-40B4-BE49-F238E27FC236}">
                <a16:creationId xmlns:a16="http://schemas.microsoft.com/office/drawing/2014/main" xmlns="" id="{DF33FFC6-F25C-E84F-B6A8-9FBDFBD21D14}"/>
              </a:ext>
            </a:extLst>
          </p:cNvPr>
          <p:cNvSpPr>
            <a:spLocks noGrp="1"/>
          </p:cNvSpPr>
          <p:nvPr>
            <p:ph type="body" idx="1"/>
          </p:nvPr>
        </p:nvSpPr>
        <p:spPr/>
        <p:txBody>
          <a:bodyPr/>
          <a:lstStyle/>
          <a:p>
            <a:r>
              <a:rPr lang="en-US" dirty="0">
                <a:solidFill>
                  <a:schemeClr val="tx1"/>
                </a:solidFill>
                <a:latin typeface="+mj-lt"/>
                <a:cs typeface="Times New Roman" panose="02020603050405020304" pitchFamily="18" charset="0"/>
              </a:rPr>
              <a:t>Driver metrics: Interplanetary Magnetic Field B</a:t>
            </a:r>
            <a:r>
              <a:rPr lang="en-US" baseline="-25000" dirty="0">
                <a:solidFill>
                  <a:schemeClr val="tx1"/>
                </a:solidFill>
                <a:latin typeface="+mj-lt"/>
                <a:cs typeface="Times New Roman" panose="02020603050405020304" pitchFamily="18" charset="0"/>
              </a:rPr>
              <a:t>y</a:t>
            </a:r>
            <a:r>
              <a:rPr lang="en-US" dirty="0">
                <a:solidFill>
                  <a:schemeClr val="tx1"/>
                </a:solidFill>
                <a:latin typeface="+mj-lt"/>
                <a:cs typeface="Times New Roman" panose="02020603050405020304" pitchFamily="18" charset="0"/>
              </a:rPr>
              <a:t>, </a:t>
            </a:r>
            <a:r>
              <a:rPr lang="en-US" dirty="0" err="1">
                <a:solidFill>
                  <a:schemeClr val="tx1"/>
                </a:solidFill>
                <a:latin typeface="+mj-lt"/>
                <a:cs typeface="Times New Roman" panose="02020603050405020304" pitchFamily="18" charset="0"/>
              </a:rPr>
              <a:t>B</a:t>
            </a:r>
            <a:r>
              <a:rPr lang="en-US" baseline="-25000" dirty="0" err="1">
                <a:solidFill>
                  <a:schemeClr val="tx1"/>
                </a:solidFill>
                <a:latin typeface="+mj-lt"/>
                <a:cs typeface="Times New Roman" panose="02020603050405020304" pitchFamily="18" charset="0"/>
              </a:rPr>
              <a:t>z</a:t>
            </a:r>
            <a:r>
              <a:rPr lang="en-US" dirty="0">
                <a:solidFill>
                  <a:schemeClr val="tx1"/>
                </a:solidFill>
                <a:latin typeface="+mj-lt"/>
                <a:cs typeface="Times New Roman" panose="02020603050405020304" pitchFamily="18" charset="0"/>
              </a:rPr>
              <a:t>, solar wind velocity and density</a:t>
            </a:r>
          </a:p>
          <a:p>
            <a:r>
              <a:rPr lang="en-US" dirty="0">
                <a:solidFill>
                  <a:schemeClr val="tx1"/>
                </a:solidFill>
                <a:latin typeface="+mj-lt"/>
                <a:cs typeface="Times New Roman" panose="02020603050405020304" pitchFamily="18" charset="0"/>
              </a:rPr>
              <a:t>Will be using a coupled MHD/inner magnetosphere physical model to simulate the magnetospheric response and define drivers of the thermosphere-ionosphere system:</a:t>
            </a:r>
          </a:p>
          <a:p>
            <a:pPr lvl="1" indent="-182880">
              <a:lnSpc>
                <a:spcPct val="100000"/>
              </a:lnSpc>
              <a:spcBef>
                <a:spcPts val="400"/>
              </a:spcBef>
            </a:pPr>
            <a:r>
              <a:rPr lang="en-US" dirty="0" err="1">
                <a:solidFill>
                  <a:schemeClr val="tx1"/>
                </a:solidFill>
                <a:latin typeface="+mj-lt"/>
                <a:cs typeface="Times New Roman" panose="02020603050405020304" pitchFamily="18" charset="0"/>
              </a:rPr>
              <a:t>OpenGGCM</a:t>
            </a:r>
            <a:r>
              <a:rPr lang="en-US" dirty="0">
                <a:solidFill>
                  <a:schemeClr val="tx1"/>
                </a:solidFill>
                <a:latin typeface="+mj-lt"/>
                <a:cs typeface="Times New Roman" panose="02020603050405020304" pitchFamily="18" charset="0"/>
              </a:rPr>
              <a:t>-RCM</a:t>
            </a:r>
          </a:p>
          <a:p>
            <a:r>
              <a:rPr lang="en-US" dirty="0">
                <a:solidFill>
                  <a:schemeClr val="tx1"/>
                </a:solidFill>
                <a:latin typeface="+mj-lt"/>
                <a:cs typeface="Times New Roman" panose="02020603050405020304" pitchFamily="18" charset="0"/>
              </a:rPr>
              <a:t>Initially - use empirical model magnetospheric drivers for T-I system:</a:t>
            </a:r>
          </a:p>
          <a:p>
            <a:pPr lvl="1" indent="-182880">
              <a:spcBef>
                <a:spcPts val="400"/>
              </a:spcBef>
            </a:pPr>
            <a:r>
              <a:rPr lang="en-US" dirty="0">
                <a:solidFill>
                  <a:schemeClr val="tx1"/>
                </a:solidFill>
                <a:latin typeface="+mj-lt"/>
                <a:cs typeface="Times New Roman" panose="02020603050405020304" pitchFamily="18" charset="0"/>
              </a:rPr>
              <a:t>Weimer (2005) magnetospheric/ionospheric electric field model</a:t>
            </a:r>
          </a:p>
          <a:p>
            <a:pPr lvl="1" indent="-182880">
              <a:spcBef>
                <a:spcPts val="400"/>
              </a:spcBef>
            </a:pPr>
            <a:r>
              <a:rPr lang="en-US" dirty="0">
                <a:solidFill>
                  <a:schemeClr val="tx1"/>
                </a:solidFill>
                <a:latin typeface="+mj-lt"/>
                <a:cs typeface="Times New Roman" panose="02020603050405020304" pitchFamily="18" charset="0"/>
              </a:rPr>
              <a:t>TIROS/NOAA auroral precipitation </a:t>
            </a:r>
          </a:p>
          <a:p>
            <a:r>
              <a:rPr lang="en-US" dirty="0">
                <a:solidFill>
                  <a:schemeClr val="tx1"/>
                </a:solidFill>
                <a:latin typeface="+mj-lt"/>
                <a:cs typeface="Times New Roman" panose="02020603050405020304" pitchFamily="18" charset="0"/>
              </a:rPr>
              <a:t>Provides conductivities, ionospheric plasma drifts, for Joule heating and ion drag, and auroral particle heating</a:t>
            </a:r>
          </a:p>
          <a:p>
            <a:endParaRPr lang="en-US"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xmlns="" id="{6715E7E7-5785-774E-96FD-D9340C4A7674}"/>
              </a:ext>
            </a:extLst>
          </p:cNvPr>
          <p:cNvSpPr>
            <a:spLocks noGrp="1"/>
          </p:cNvSpPr>
          <p:nvPr>
            <p:ph type="dt" idx="10"/>
          </p:nvPr>
        </p:nvSpPr>
        <p:spPr/>
        <p:txBody>
          <a:bodyPr/>
          <a:lstStyle/>
          <a:p>
            <a:r>
              <a:rPr lang="en-US"/>
              <a:t>Jan 28-30, 2020</a:t>
            </a:r>
            <a:endParaRPr lang="en-US" dirty="0"/>
          </a:p>
        </p:txBody>
      </p:sp>
      <p:sp>
        <p:nvSpPr>
          <p:cNvPr id="5" name="Footer Placeholder 4">
            <a:extLst>
              <a:ext uri="{FF2B5EF4-FFF2-40B4-BE49-F238E27FC236}">
                <a16:creationId xmlns:a16="http://schemas.microsoft.com/office/drawing/2014/main" xmlns="" id="{D69D516D-23B2-3047-8461-D66B453FAC69}"/>
              </a:ext>
            </a:extLst>
          </p:cNvPr>
          <p:cNvSpPr>
            <a:spLocks noGrp="1"/>
          </p:cNvSpPr>
          <p:nvPr>
            <p:ph type="ftr" idx="11"/>
          </p:nvPr>
        </p:nvSpPr>
        <p:spPr/>
        <p:txBody>
          <a:bodyPr/>
          <a:lstStyle/>
          <a:p>
            <a:r>
              <a:rPr lang="en-US"/>
              <a:t>AFOSR Review, Albuqueque</a:t>
            </a:r>
            <a:endParaRPr lang="en-US" dirty="0"/>
          </a:p>
        </p:txBody>
      </p:sp>
      <p:sp>
        <p:nvSpPr>
          <p:cNvPr id="6" name="Slide Number Placeholder 5">
            <a:extLst>
              <a:ext uri="{FF2B5EF4-FFF2-40B4-BE49-F238E27FC236}">
                <a16:creationId xmlns:a16="http://schemas.microsoft.com/office/drawing/2014/main" xmlns="" id="{9650FC00-032F-0943-9C54-274285672CE4}"/>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8</a:t>
            </a:fld>
            <a:endParaRPr lang="en" dirty="0"/>
          </a:p>
        </p:txBody>
      </p:sp>
    </p:spTree>
    <p:extLst>
      <p:ext uri="{BB962C8B-B14F-4D97-AF65-F5344CB8AC3E}">
        <p14:creationId xmlns:p14="http://schemas.microsoft.com/office/powerpoint/2010/main" val="2594300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xmlns="" id="{B252F1EE-F765-224B-8F95-7B734DBAF286}"/>
              </a:ext>
            </a:extLst>
          </p:cNvPr>
          <p:cNvSpPr>
            <a:spLocks noGrp="1"/>
          </p:cNvSpPr>
          <p:nvPr>
            <p:ph type="title"/>
          </p:nvPr>
        </p:nvSpPr>
        <p:spPr>
          <a:xfrm>
            <a:off x="95589" y="291590"/>
            <a:ext cx="2592634" cy="857250"/>
          </a:xfrm>
        </p:spPr>
        <p:txBody>
          <a:bodyPr/>
          <a:lstStyle/>
          <a:p>
            <a:pPr algn="ctr"/>
            <a:r>
              <a:rPr lang="en-US" altLang="en-US" sz="2200" dirty="0">
                <a:ea typeface="ＭＳ Ｐゴシック" panose="020B0600070205080204" pitchFamily="34" charset="-128"/>
              </a:rPr>
              <a:t>WAM Validation</a:t>
            </a:r>
            <a:br>
              <a:rPr lang="en-US" altLang="en-US" sz="2200" dirty="0">
                <a:ea typeface="ＭＳ Ｐゴシック" panose="020B0600070205080204" pitchFamily="34" charset="-128"/>
              </a:rPr>
            </a:br>
            <a:r>
              <a:rPr lang="en-US" altLang="en-US" sz="2200" dirty="0">
                <a:ea typeface="ＭＳ Ｐゴシック" panose="020B0600070205080204" pitchFamily="34" charset="-128"/>
              </a:rPr>
              <a:t>Neutral Density</a:t>
            </a:r>
          </a:p>
        </p:txBody>
      </p:sp>
      <p:sp>
        <p:nvSpPr>
          <p:cNvPr id="40963" name="Date Placeholder 3">
            <a:extLst>
              <a:ext uri="{FF2B5EF4-FFF2-40B4-BE49-F238E27FC236}">
                <a16:creationId xmlns:a16="http://schemas.microsoft.com/office/drawing/2014/main" xmlns="" id="{9E29A1B1-2C8A-7F48-8D04-330D34B7C276}"/>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r>
              <a:rPr lang="en-US" altLang="en-US" sz="1400">
                <a:latin typeface="+mj-lt"/>
              </a:rPr>
              <a:t>Jan 28-30, 2020</a:t>
            </a:r>
            <a:endParaRPr lang="en-US" altLang="en-US" sz="1400" dirty="0">
              <a:latin typeface="+mj-lt"/>
            </a:endParaRPr>
          </a:p>
        </p:txBody>
      </p:sp>
      <p:sp>
        <p:nvSpPr>
          <p:cNvPr id="40964" name="Footer Placeholder 4">
            <a:extLst>
              <a:ext uri="{FF2B5EF4-FFF2-40B4-BE49-F238E27FC236}">
                <a16:creationId xmlns:a16="http://schemas.microsoft.com/office/drawing/2014/main" xmlns="" id="{E526463D-003C-E644-ACED-8B7A00EDEF89}"/>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r>
              <a:rPr lang="en-US" altLang="en-US" sz="1400">
                <a:latin typeface="+mj-lt"/>
              </a:rPr>
              <a:t>AFOSR Review, Albuqueque</a:t>
            </a:r>
            <a:endParaRPr lang="en-US" altLang="en-US" sz="1400" dirty="0">
              <a:latin typeface="+mj-lt"/>
            </a:endParaRPr>
          </a:p>
        </p:txBody>
      </p:sp>
      <p:sp>
        <p:nvSpPr>
          <p:cNvPr id="40965" name="Slide Number Placeholder 5">
            <a:extLst>
              <a:ext uri="{FF2B5EF4-FFF2-40B4-BE49-F238E27FC236}">
                <a16:creationId xmlns:a16="http://schemas.microsoft.com/office/drawing/2014/main" xmlns="" id="{E2106CBB-5107-0747-9B75-289F7DB483AD}"/>
              </a:ext>
            </a:extLst>
          </p:cNvPr>
          <p:cNvSpPr>
            <a:spLocks noGrp="1"/>
          </p:cNvSpPr>
          <p:nvPr>
            <p:ph type="sldNum" sz="quarter" idx="12"/>
          </p:nvPr>
        </p:nvSpPr>
        <p:spPr>
          <a:xfrm>
            <a:off x="8472457" y="4774727"/>
            <a:ext cx="548700" cy="39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Times New Roman" panose="02020603050405020304" pitchFamily="18" charset="0"/>
                <a:ea typeface="ＭＳ Ｐゴシック" panose="020B0600070205080204" pitchFamily="34" charset="-128"/>
              </a:defRPr>
            </a:lvl1pPr>
            <a:lvl2pPr marL="28448794" indent="-28105894">
              <a:defRPr sz="1800">
                <a:solidFill>
                  <a:schemeClr val="tx1"/>
                </a:solidFill>
                <a:latin typeface="Times New Roman" panose="02020603050405020304" pitchFamily="18" charset="0"/>
                <a:ea typeface="ＭＳ Ｐゴシック" panose="020B0600070205080204" pitchFamily="34" charset="-128"/>
              </a:defRPr>
            </a:lvl2pPr>
            <a:lvl3pPr>
              <a:defRPr sz="1800">
                <a:solidFill>
                  <a:schemeClr val="tx1"/>
                </a:solidFill>
                <a:latin typeface="Times New Roman" panose="02020603050405020304" pitchFamily="18" charset="0"/>
                <a:ea typeface="ＭＳ Ｐゴシック" panose="020B0600070205080204" pitchFamily="34" charset="-128"/>
              </a:defRPr>
            </a:lvl3pPr>
            <a:lvl4pPr>
              <a:defRPr sz="1800">
                <a:solidFill>
                  <a:schemeClr val="tx1"/>
                </a:solidFill>
                <a:latin typeface="Times New Roman" panose="02020603050405020304" pitchFamily="18" charset="0"/>
                <a:ea typeface="ＭＳ Ｐゴシック" panose="020B0600070205080204" pitchFamily="34" charset="-128"/>
              </a:defRPr>
            </a:lvl4pPr>
            <a:lvl5pPr>
              <a:defRPr sz="1800">
                <a:solidFill>
                  <a:schemeClr val="tx1"/>
                </a:solidFill>
                <a:latin typeface="Times New Roman" panose="02020603050405020304" pitchFamily="18" charset="0"/>
                <a:ea typeface="ＭＳ Ｐゴシック" panose="020B0600070205080204" pitchFamily="34" charset="-128"/>
              </a:defRPr>
            </a:lvl5pPr>
            <a:lvl6pPr marL="3429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6pPr>
            <a:lvl7pPr marL="6858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7pPr>
            <a:lvl8pPr marL="10287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8pPr>
            <a:lvl9pPr marL="1371600" eaLnBrk="0" fontAlgn="base" hangingPunct="0">
              <a:spcBef>
                <a:spcPct val="0"/>
              </a:spcBef>
              <a:spcAft>
                <a:spcPct val="0"/>
              </a:spcAft>
              <a:defRPr sz="1800">
                <a:solidFill>
                  <a:schemeClr val="tx1"/>
                </a:solidFill>
                <a:latin typeface="Times New Roman" panose="02020603050405020304" pitchFamily="18" charset="0"/>
                <a:ea typeface="ＭＳ Ｐゴシック" panose="020B0600070205080204" pitchFamily="34" charset="-128"/>
              </a:defRPr>
            </a:lvl9pPr>
          </a:lstStyle>
          <a:p>
            <a:fld id="{482E7DE5-09C0-7445-AAD3-0C05C044BDAF}" type="slidenum">
              <a:rPr lang="en-US" altLang="en-US" sz="1400">
                <a:latin typeface="+mj-lt"/>
              </a:rPr>
              <a:pPr/>
              <a:t>9</a:t>
            </a:fld>
            <a:endParaRPr lang="en-US" altLang="en-US" sz="1400" dirty="0">
              <a:latin typeface="+mj-lt"/>
            </a:endParaRPr>
          </a:p>
        </p:txBody>
      </p:sp>
      <p:pic>
        <p:nvPicPr>
          <p:cNvPr id="40966" name="Picture 6">
            <a:extLst>
              <a:ext uri="{FF2B5EF4-FFF2-40B4-BE49-F238E27FC236}">
                <a16:creationId xmlns:a16="http://schemas.microsoft.com/office/drawing/2014/main" xmlns="" id="{D73E0FA8-CC81-1841-8DF7-4D3BA06DC0EB}"/>
              </a:ext>
            </a:extLst>
          </p:cNvPr>
          <p:cNvPicPr>
            <a:picLocks noChangeAspect="1"/>
          </p:cNvPicPr>
          <p:nvPr/>
        </p:nvPicPr>
        <p:blipFill rotWithShape="1">
          <a:blip r:embed="rId2">
            <a:extLst>
              <a:ext uri="{28A0092B-C50C-407E-A947-70E740481C1C}">
                <a14:useLocalDpi xmlns:a14="http://schemas.microsoft.com/office/drawing/2010/main" val="0"/>
              </a:ext>
            </a:extLst>
          </a:blip>
          <a:srcRect t="6958" b="42308"/>
          <a:stretch/>
        </p:blipFill>
        <p:spPr bwMode="auto">
          <a:xfrm>
            <a:off x="2651634" y="129802"/>
            <a:ext cx="6396778" cy="157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A63765C8-5D07-364D-8E4A-F6903DDBF77F}"/>
              </a:ext>
            </a:extLst>
          </p:cNvPr>
          <p:cNvPicPr>
            <a:picLocks noChangeAspect="1"/>
          </p:cNvPicPr>
          <p:nvPr/>
        </p:nvPicPr>
        <p:blipFill rotWithShape="1">
          <a:blip r:embed="rId3">
            <a:extLst>
              <a:ext uri="{28A0092B-C50C-407E-A947-70E740481C1C}">
                <a14:useLocalDpi xmlns:a14="http://schemas.microsoft.com/office/drawing/2010/main" val="0"/>
              </a:ext>
            </a:extLst>
          </a:blip>
          <a:srcRect t="6410" b="39744"/>
          <a:stretch/>
        </p:blipFill>
        <p:spPr bwMode="auto">
          <a:xfrm>
            <a:off x="2694496" y="1699318"/>
            <a:ext cx="6296210" cy="1571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B71C5E79-BE01-DC40-AA99-7A0E394811E9}"/>
              </a:ext>
            </a:extLst>
          </p:cNvPr>
          <p:cNvPicPr>
            <a:picLocks noChangeAspect="1"/>
          </p:cNvPicPr>
          <p:nvPr/>
        </p:nvPicPr>
        <p:blipFill rotWithShape="1">
          <a:blip r:embed="rId4">
            <a:extLst>
              <a:ext uri="{28A0092B-C50C-407E-A947-70E740481C1C}">
                <a14:useLocalDpi xmlns:a14="http://schemas.microsoft.com/office/drawing/2010/main" val="0"/>
              </a:ext>
            </a:extLst>
          </a:blip>
          <a:srcRect t="6706" b="41107"/>
          <a:stretch/>
        </p:blipFill>
        <p:spPr bwMode="auto">
          <a:xfrm>
            <a:off x="2688222" y="3270780"/>
            <a:ext cx="6296210" cy="15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1B1619E9-5500-254D-A4B3-5D36279A0379}"/>
              </a:ext>
            </a:extLst>
          </p:cNvPr>
          <p:cNvSpPr txBox="1"/>
          <p:nvPr/>
        </p:nvSpPr>
        <p:spPr>
          <a:xfrm>
            <a:off x="4195804" y="157097"/>
            <a:ext cx="4794902" cy="338554"/>
          </a:xfrm>
          <a:prstGeom prst="rect">
            <a:avLst/>
          </a:prstGeom>
          <a:noFill/>
        </p:spPr>
        <p:txBody>
          <a:bodyPr wrap="none" rtlCol="0">
            <a:spAutoFit/>
          </a:bodyPr>
          <a:lstStyle/>
          <a:p>
            <a:r>
              <a:rPr lang="en-US" sz="1600" dirty="0"/>
              <a:t>March 16</a:t>
            </a:r>
            <a:r>
              <a:rPr lang="en-US" sz="1600" baseline="30000" dirty="0"/>
              <a:t>th</a:t>
            </a:r>
            <a:r>
              <a:rPr lang="en-US" sz="1600" dirty="0"/>
              <a:t> 2013 250km WAM vs GOCE Quiet Day</a:t>
            </a:r>
          </a:p>
        </p:txBody>
      </p:sp>
      <p:sp>
        <p:nvSpPr>
          <p:cNvPr id="12" name="TextBox 11">
            <a:extLst>
              <a:ext uri="{FF2B5EF4-FFF2-40B4-BE49-F238E27FC236}">
                <a16:creationId xmlns:a16="http://schemas.microsoft.com/office/drawing/2014/main" xmlns="" id="{1611C7D0-B2A3-044E-B4B7-60FCD077A6A1}"/>
              </a:ext>
            </a:extLst>
          </p:cNvPr>
          <p:cNvSpPr txBox="1"/>
          <p:nvPr/>
        </p:nvSpPr>
        <p:spPr>
          <a:xfrm>
            <a:off x="4195802" y="1766202"/>
            <a:ext cx="4852610" cy="338554"/>
          </a:xfrm>
          <a:prstGeom prst="rect">
            <a:avLst/>
          </a:prstGeom>
          <a:noFill/>
        </p:spPr>
        <p:txBody>
          <a:bodyPr wrap="none" rtlCol="0">
            <a:spAutoFit/>
          </a:bodyPr>
          <a:lstStyle/>
          <a:p>
            <a:r>
              <a:rPr lang="en-US" sz="1600" dirty="0"/>
              <a:t>March 17</a:t>
            </a:r>
            <a:r>
              <a:rPr lang="en-US" sz="1600" baseline="30000" dirty="0"/>
              <a:t>th</a:t>
            </a:r>
            <a:r>
              <a:rPr lang="en-US" sz="1600" dirty="0"/>
              <a:t> 2013 250km WAM vs GOCE Storm Day</a:t>
            </a:r>
          </a:p>
        </p:txBody>
      </p:sp>
      <p:sp>
        <p:nvSpPr>
          <p:cNvPr id="13" name="TextBox 12">
            <a:extLst>
              <a:ext uri="{FF2B5EF4-FFF2-40B4-BE49-F238E27FC236}">
                <a16:creationId xmlns:a16="http://schemas.microsoft.com/office/drawing/2014/main" xmlns="" id="{B72F0A54-1578-2B4A-9A5E-ABC99E1CE7C5}"/>
              </a:ext>
            </a:extLst>
          </p:cNvPr>
          <p:cNvSpPr txBox="1"/>
          <p:nvPr/>
        </p:nvSpPr>
        <p:spPr>
          <a:xfrm>
            <a:off x="4195803" y="3327753"/>
            <a:ext cx="4748416" cy="338554"/>
          </a:xfrm>
          <a:prstGeom prst="rect">
            <a:avLst/>
          </a:prstGeom>
          <a:noFill/>
        </p:spPr>
        <p:txBody>
          <a:bodyPr wrap="none" rtlCol="0">
            <a:spAutoFit/>
          </a:bodyPr>
          <a:lstStyle/>
          <a:p>
            <a:r>
              <a:rPr lang="en-US" sz="1600" dirty="0"/>
              <a:t>March 18</a:t>
            </a:r>
            <a:r>
              <a:rPr lang="en-US" sz="1600" baseline="30000" dirty="0"/>
              <a:t>th</a:t>
            </a:r>
            <a:r>
              <a:rPr lang="en-US" sz="1600" dirty="0"/>
              <a:t> 2013 250km WAM vs GOCE Recovery</a:t>
            </a:r>
          </a:p>
        </p:txBody>
      </p:sp>
      <p:pic>
        <p:nvPicPr>
          <p:cNvPr id="14" name="Picture 13">
            <a:extLst>
              <a:ext uri="{FF2B5EF4-FFF2-40B4-BE49-F238E27FC236}">
                <a16:creationId xmlns:a16="http://schemas.microsoft.com/office/drawing/2014/main" xmlns="" id="{A8771C84-C758-AD4D-8D77-DB4A9E869372}"/>
              </a:ext>
            </a:extLst>
          </p:cNvPr>
          <p:cNvPicPr/>
          <p:nvPr/>
        </p:nvPicPr>
        <p:blipFill>
          <a:blip r:embed="rId5">
            <a:extLst>
              <a:ext uri="{28A0092B-C50C-407E-A947-70E740481C1C}">
                <a14:useLocalDpi xmlns:a14="http://schemas.microsoft.com/office/drawing/2010/main" val="0"/>
              </a:ext>
            </a:extLst>
          </a:blip>
          <a:srcRect l="17680" t="16939" r="18352" b="8034"/>
          <a:stretch>
            <a:fillRect/>
          </a:stretch>
        </p:blipFill>
        <p:spPr bwMode="auto">
          <a:xfrm>
            <a:off x="148758" y="1139131"/>
            <a:ext cx="2442042" cy="1571461"/>
          </a:xfrm>
          <a:prstGeom prst="rect">
            <a:avLst/>
          </a:prstGeom>
          <a:noFill/>
          <a:ln>
            <a:noFill/>
          </a:ln>
        </p:spPr>
      </p:pic>
      <p:sp>
        <p:nvSpPr>
          <p:cNvPr id="3" name="TextBox 2">
            <a:extLst>
              <a:ext uri="{FF2B5EF4-FFF2-40B4-BE49-F238E27FC236}">
                <a16:creationId xmlns:a16="http://schemas.microsoft.com/office/drawing/2014/main" xmlns="" id="{2ABC562D-7498-ED4F-B0B7-B43696E5C103}"/>
              </a:ext>
            </a:extLst>
          </p:cNvPr>
          <p:cNvSpPr txBox="1"/>
          <p:nvPr/>
        </p:nvSpPr>
        <p:spPr>
          <a:xfrm>
            <a:off x="0" y="2821239"/>
            <a:ext cx="268194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Comparison of WAM with GOCE satellite neutral density along-orbit accelerometer observation at ~250 km altitude for a fairly moderate storm</a:t>
            </a:r>
          </a:p>
          <a:p>
            <a:pPr marL="285750" indent="-285750">
              <a:buFont typeface="Arial" panose="020B0604020202020204" pitchFamily="34" charset="0"/>
              <a:buChar char="•"/>
            </a:pPr>
            <a:r>
              <a:rPr lang="en-US" dirty="0"/>
              <a:t>Diurnal/latitude structure and storm response captured </a:t>
            </a:r>
          </a:p>
        </p:txBody>
      </p:sp>
    </p:spTree>
    <p:extLst>
      <p:ext uri="{BB962C8B-B14F-4D97-AF65-F5344CB8AC3E}">
        <p14:creationId xmlns:p14="http://schemas.microsoft.com/office/powerpoint/2010/main" val="2707229959"/>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142034</TotalTime>
  <Words>2571</Words>
  <Application>Microsoft Macintosh PowerPoint</Application>
  <PresentationFormat>On-screen Show (16:9)</PresentationFormat>
  <Paragraphs>323</Paragraphs>
  <Slides>36</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ＭＳ Ｐゴシック</vt:lpstr>
      <vt:lpstr>Times New Roman</vt:lpstr>
      <vt:lpstr>Wingdings</vt:lpstr>
      <vt:lpstr>Arial</vt:lpstr>
      <vt:lpstr>simple-light-2</vt:lpstr>
      <vt:lpstr>Understanding and Predicting the Space Weather Impact of Extreme Solar Storms   Jimmy Raeder (UNH PI), Beket Tulegenov,  Doug Cramer, Bashi Ferdousi University of New Hampshire   Tim Fuller-Rowell (PI), Naomi Maruyama,  Mariangel Fedrizzi and Tzu-Wei Fang   CIRES University of Colorado and NOAA Space Weather Prediction Center    John Emmert  Naval Research Laboratory   Collaborators: Rodney Viereck and Mihail Codrescu  NOAA Space Weather Prediction Center    </vt:lpstr>
      <vt:lpstr>Objectives </vt:lpstr>
      <vt:lpstr>Science Questions</vt:lpstr>
      <vt:lpstr>Potential Impacts on operational systems</vt:lpstr>
      <vt:lpstr>Content: Focus this past year</vt:lpstr>
      <vt:lpstr>Neutral Atmosphere Component - Thermospheric Response</vt:lpstr>
      <vt:lpstr>Methodology:  Simulate response to increasing levels of IMF/SW drivers</vt:lpstr>
      <vt:lpstr>Challenge: Quantify the Energy Input</vt:lpstr>
      <vt:lpstr>WAM Validation Neutral Density</vt:lpstr>
      <vt:lpstr>PowerPoint Presentation</vt:lpstr>
      <vt:lpstr>Thermospheric temperature response to March 2015 storm</vt:lpstr>
      <vt:lpstr>WAM neutral density compared to GRACE at 450 km and height-integrated O/N2 compared to GUVI in response to St. Patrick’s Day 2015 storm</vt:lpstr>
      <vt:lpstr>PowerPoint Presentation</vt:lpstr>
      <vt:lpstr>   Ionosphere-Plasmasphere-Electrodynamics Component</vt:lpstr>
      <vt:lpstr>Storm Enhanced Density (SED) March 2013 plasma build-up driven by expanded convection to mid-latitudes simulated by IPE </vt:lpstr>
      <vt:lpstr>Analysis of Mechanisms for Extreme Plasmaspheric Erosion during the September 2017 Storm</vt:lpstr>
      <vt:lpstr>What is Plasmaspheric Erosion? </vt:lpstr>
      <vt:lpstr>Halloween Storm:  Plasmapause Location  Lpp=1.5Re(35deg Mlat) </vt:lpstr>
      <vt:lpstr>Plasmaspheric cold &amp; dense plasma is crucial in Wave-Particle Interactions</vt:lpstr>
      <vt:lpstr>Why erosion important for M-I-T coupling during extreme events?</vt:lpstr>
      <vt:lpstr>Extreme erosion observed by ERG</vt:lpstr>
      <vt:lpstr>Plasmapause (#4) LPP=1.65</vt:lpstr>
      <vt:lpstr>Trough Expansion observed by GPS-TEC: Consistent with Plasmapause evolution</vt:lpstr>
      <vt:lpstr>Trough Expansion observed by GPS-TEC</vt:lpstr>
      <vt:lpstr>What caused the extreme erosion &amp; trough expansion?</vt:lpstr>
      <vt:lpstr>Disturbance E-field looks very similar to Mar 31 2001 superstorm!</vt:lpstr>
      <vt:lpstr>Prompt Penetration (PP) [Jaggi and Wolf, 1973]</vt:lpstr>
      <vt:lpstr>By Applying E-field disturbance, IPE qualitatively reproduces obs. Deep erosion </vt:lpstr>
      <vt:lpstr>Now to the Magnetosphere Drivers</vt:lpstr>
      <vt:lpstr>Older Results: Bastille Day Storm</vt:lpstr>
      <vt:lpstr>A Storm Scaled Up</vt:lpstr>
      <vt:lpstr>PowerPoint Presentation</vt:lpstr>
      <vt:lpstr>2001-11-04 Storm Simulations Polar Cap</vt:lpstr>
      <vt:lpstr>Another way to look at it</vt:lpstr>
      <vt:lpstr>Summary I</vt:lpstr>
      <vt:lpstr>Summary II</vt:lpstr>
    </vt:vector>
  </TitlesOfParts>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WAM-IPE Review Status of transition of WAM-IPE to operations</dc:title>
  <cp:lastModifiedBy>Raeder, Joachim</cp:lastModifiedBy>
  <cp:revision>289</cp:revision>
  <cp:lastPrinted>2018-04-20T17:24:35Z</cp:lastPrinted>
  <dcterms:created xsi:type="dcterms:W3CDTF">2019-06-16T02:47:00Z</dcterms:created>
  <dcterms:modified xsi:type="dcterms:W3CDTF">2020-01-26T23:10:05Z</dcterms:modified>
</cp:coreProperties>
</file>