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87" r:id="rId4"/>
    <p:sldId id="345" r:id="rId5"/>
    <p:sldId id="290" r:id="rId6"/>
    <p:sldId id="346" r:id="rId7"/>
    <p:sldId id="347" r:id="rId8"/>
    <p:sldId id="348" r:id="rId9"/>
    <p:sldId id="349" r:id="rId10"/>
    <p:sldId id="350" r:id="rId11"/>
    <p:sldId id="351" r:id="rId12"/>
    <p:sldId id="35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D00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7"/>
    <p:restoredTop sz="94630"/>
  </p:normalViewPr>
  <p:slideViewPr>
    <p:cSldViewPr>
      <p:cViewPr varScale="1">
        <p:scale>
          <a:sx n="209" d="100"/>
          <a:sy n="209" d="100"/>
        </p:scale>
        <p:origin x="200" y="1400"/>
      </p:cViewPr>
      <p:guideLst>
        <p:guide orient="horz" pos="2688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DA5BA5-7FB8-A549-8A6E-1040B3CE33C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4296B1-56D2-6E4D-BBC1-7B7E0EC2A525}" type="datetimeFigureOut">
              <a:rPr lang="en-US" altLang="x-none"/>
              <a:pPr/>
              <a:t>1/2/18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B04F39-30F3-DE45-B65D-931A308C52F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874DA28-1C88-A547-919D-8F0587D8FD60}" type="slidenum">
              <a:rPr lang="en-US" altLang="x-none" sz="1200"/>
              <a:pPr/>
              <a:t>5</a:t>
            </a:fld>
            <a:endParaRPr lang="en-US" altLang="x-none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9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15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5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96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0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4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8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8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8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8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8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ccmc.gsfc.nasa.gov/" TargetMode="External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8686800" cy="1676400"/>
          </a:xfrm>
        </p:spPr>
        <p:txBody>
          <a:bodyPr/>
          <a:lstStyle/>
          <a:p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Sun to Earth Geomagnetic Storm Predictions with</a:t>
            </a:r>
            <a:br>
              <a:rPr lang="en-US" sz="36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EUHFORIA and </a:t>
            </a:r>
            <a:r>
              <a:rPr lang="en-US" sz="3600" dirty="0" err="1" smtClean="0">
                <a:latin typeface="Comic Sans MS" charset="0"/>
                <a:ea typeface="Comic Sans MS" charset="0"/>
                <a:cs typeface="Comic Sans MS" charset="0"/>
              </a:rPr>
              <a:t>OpenGGCM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3600" dirty="0">
                <a:latin typeface="Comic Sans MS" charset="0"/>
                <a:ea typeface="Comic Sans MS" charset="0"/>
                <a:cs typeface="Comic Sans MS" charset="0"/>
              </a:rPr>
            </a:br>
            <a:endParaRPr lang="en-US" altLang="x-none" sz="3600" dirty="0">
              <a:solidFill>
                <a:srgbClr val="00009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305800" cy="3505200"/>
          </a:xfrm>
        </p:spPr>
        <p:txBody>
          <a:bodyPr/>
          <a:lstStyle/>
          <a:p>
            <a:pPr eaLnBrk="1" hangingPunct="1"/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Jimmy Raeder and Doug Cramer</a:t>
            </a:r>
            <a:endParaRPr lang="en-US" altLang="x-none" dirty="0">
              <a:solidFill>
                <a:srgbClr val="000090"/>
              </a:solidFill>
              <a:latin typeface="Comic Sans MS" charset="0"/>
            </a:endParaRPr>
          </a:p>
          <a:p>
            <a:pPr eaLnBrk="1" hangingPunct="1"/>
            <a:r>
              <a:rPr lang="en-US" altLang="x-none" sz="2000" i="1" dirty="0">
                <a:solidFill>
                  <a:srgbClr val="000090"/>
                </a:solidFill>
                <a:latin typeface="Comic Sans MS" charset="0"/>
              </a:rPr>
              <a:t>Space Science Center, University of New Hampshire, Durham, </a:t>
            </a:r>
            <a:r>
              <a:rPr lang="en-US" altLang="x-none" sz="2000" i="1" dirty="0" smtClean="0">
                <a:solidFill>
                  <a:srgbClr val="000090"/>
                </a:solidFill>
                <a:latin typeface="Comic Sans MS" charset="0"/>
              </a:rPr>
              <a:t>NH</a:t>
            </a:r>
          </a:p>
          <a:p>
            <a:pPr eaLnBrk="1" hangingPunct="1"/>
            <a:endParaRPr lang="en-US" altLang="x-none" sz="1200" i="1" dirty="0">
              <a:solidFill>
                <a:srgbClr val="000090"/>
              </a:solidFill>
              <a:latin typeface="Comic Sans MS" charset="0"/>
            </a:endParaRPr>
          </a:p>
          <a:p>
            <a:pPr eaLnBrk="1" hangingPunct="1"/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Camilla </a:t>
            </a:r>
            <a:r>
              <a:rPr lang="en-US" altLang="x-none" dirty="0" err="1" smtClean="0">
                <a:solidFill>
                  <a:srgbClr val="000090"/>
                </a:solidFill>
                <a:latin typeface="Comic Sans MS" charset="0"/>
              </a:rPr>
              <a:t>Scolini</a:t>
            </a:r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, </a:t>
            </a:r>
            <a:r>
              <a:rPr lang="en-US" altLang="x-none" dirty="0" err="1" smtClean="0">
                <a:solidFill>
                  <a:srgbClr val="000090"/>
                </a:solidFill>
                <a:latin typeface="Comic Sans MS" charset="0"/>
              </a:rPr>
              <a:t>Stefaan</a:t>
            </a:r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 </a:t>
            </a:r>
            <a:r>
              <a:rPr lang="en-US" altLang="x-none" dirty="0" err="1" smtClean="0">
                <a:solidFill>
                  <a:srgbClr val="000090"/>
                </a:solidFill>
                <a:latin typeface="Comic Sans MS" charset="0"/>
              </a:rPr>
              <a:t>Poedts</a:t>
            </a:r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 &amp; Emmanuel </a:t>
            </a:r>
            <a:r>
              <a:rPr lang="en-US" altLang="x-none" dirty="0" err="1" smtClean="0">
                <a:solidFill>
                  <a:srgbClr val="000090"/>
                </a:solidFill>
                <a:latin typeface="Comic Sans MS" charset="0"/>
              </a:rPr>
              <a:t>Chane</a:t>
            </a:r>
            <a:endParaRPr lang="en-US" altLang="x-none" dirty="0" smtClean="0">
              <a:solidFill>
                <a:srgbClr val="000090"/>
              </a:solidFill>
              <a:latin typeface="Comic Sans MS" charset="0"/>
            </a:endParaRPr>
          </a:p>
          <a:p>
            <a:pPr eaLnBrk="1" hangingPunct="1"/>
            <a:r>
              <a:rPr lang="en-US" altLang="x-none" sz="2000" i="1" dirty="0" smtClean="0">
                <a:solidFill>
                  <a:srgbClr val="000090"/>
                </a:solidFill>
                <a:latin typeface="Comic Sans MS" charset="0"/>
              </a:rPr>
              <a:t>KU Leuven, Leuven, Belgium</a:t>
            </a:r>
          </a:p>
          <a:p>
            <a:pPr eaLnBrk="1" hangingPunct="1"/>
            <a:endParaRPr lang="en-US" altLang="x-none" dirty="0">
              <a:solidFill>
                <a:srgbClr val="000090"/>
              </a:solidFill>
              <a:latin typeface="Comic Sans MS" charset="0"/>
            </a:endParaRP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Fundamental Physical Processes in Solar-Terrestrial Research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and Their Relevance to Planetary Physics 2018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Kona, Hawaii, 7-13 January 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2018</a:t>
            </a:r>
            <a:endParaRPr lang="en-US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Geospace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CME passage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5948" cy="363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5369560"/>
            <a:ext cx="839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With inputs from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Wind+OpenGGCM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(green),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EUHFORIA-cone+OpenGGCM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(blue), and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EUHFORIA-FR+OpenGGCM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(red).  Data are in black.</a:t>
            </a:r>
            <a:endParaRPr lang="en-US" sz="1800" dirty="0"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5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With Coupling Functions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" y="6019800"/>
            <a:ext cx="839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Instead of using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OpenGGCM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, using simple coupling function for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Kp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(Newell et al., 2008) and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Dst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(O’Brien &amp;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McPherron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, 2000)</a:t>
            </a:r>
            <a:endParaRPr lang="en-US" sz="1800" dirty="0"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9" y="990600"/>
            <a:ext cx="8677002" cy="46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Summary &amp; Conclusions</a:t>
            </a:r>
            <a:endParaRPr lang="en-US" sz="3200" dirty="0">
              <a:solidFill>
                <a:srgbClr val="00206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8397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First attempt of sun-to-mud simulation of CME storm with EUHFORIA-</a:t>
            </a:r>
            <a:r>
              <a:rPr lang="en-US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OpenGGCM</a:t>
            </a:r>
            <a:r>
              <a:rPr lang="en-US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Generates a reasonable </a:t>
            </a:r>
            <a:r>
              <a:rPr lang="en-US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Bz</a:t>
            </a:r>
            <a:r>
              <a:rPr lang="en-US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signature at L1.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Dst</a:t>
            </a:r>
            <a:r>
              <a:rPr lang="en-US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and AE signatures at Earth are reasonably produced.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They even seem a bit better with L1 predictions than with OMNI data (!?)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Even without the CME flux rope one gets a storm, but it looks different.</a:t>
            </a:r>
          </a:p>
        </p:txBody>
      </p:sp>
    </p:spTree>
    <p:extLst>
      <p:ext uri="{BB962C8B-B14F-4D97-AF65-F5344CB8AC3E}">
        <p14:creationId xmlns:p14="http://schemas.microsoft.com/office/powerpoint/2010/main" val="197219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90"/>
                </a:solidFill>
                <a:latin typeface="Comic Sans MS" charset="0"/>
              </a:rPr>
              <a:t>Why </a:t>
            </a:r>
            <a:r>
              <a:rPr lang="en-US" altLang="x-none" dirty="0">
                <a:solidFill>
                  <a:srgbClr val="000090"/>
                </a:solidFill>
                <a:latin typeface="Comic Sans MS" charset="0"/>
              </a:rPr>
              <a:t>S</a:t>
            </a:r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un </a:t>
            </a:r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to Earth forecasts?</a:t>
            </a:r>
            <a:endParaRPr lang="en-US" altLang="x-none" dirty="0">
              <a:solidFill>
                <a:srgbClr val="000090"/>
              </a:solidFill>
              <a:latin typeface="Comic Sans MS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1800" dirty="0" smtClean="0">
                <a:solidFill>
                  <a:srgbClr val="000090"/>
                </a:solidFill>
                <a:latin typeface="Comic Sans MS" charset="0"/>
              </a:rPr>
              <a:t>We need lead times better than 20 minutes L1 </a:t>
            </a:r>
            <a:r>
              <a:rPr lang="mr-IN" altLang="x-none" sz="1800" dirty="0" smtClean="0">
                <a:solidFill>
                  <a:srgbClr val="000090"/>
                </a:solidFill>
                <a:latin typeface="Comic Sans MS" charset="0"/>
              </a:rPr>
              <a:t>–</a:t>
            </a:r>
            <a:r>
              <a:rPr lang="en-US" altLang="x-none" sz="1800" dirty="0" smtClean="0">
                <a:solidFill>
                  <a:srgbClr val="000090"/>
                </a:solidFill>
                <a:latin typeface="Comic Sans MS" charset="0"/>
              </a:rPr>
              <a:t> Earth.,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1800" dirty="0" smtClean="0">
                <a:solidFill>
                  <a:srgbClr val="000090"/>
                </a:solidFill>
                <a:latin typeface="Comic Sans MS" charset="0"/>
              </a:rPr>
              <a:t>Weather </a:t>
            </a:r>
            <a:r>
              <a:rPr lang="en-US" altLang="x-none" sz="1800" dirty="0">
                <a:solidFill>
                  <a:srgbClr val="000090"/>
                </a:solidFill>
                <a:latin typeface="Comic Sans MS" charset="0"/>
              </a:rPr>
              <a:t>forecasts have shown dramatic improvements over the past 60(!) years.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1800" dirty="0">
                <a:solidFill>
                  <a:srgbClr val="000090"/>
                </a:solidFill>
                <a:latin typeface="Comic Sans MS" charset="0"/>
              </a:rPr>
              <a:t>These improvements are largely due to </a:t>
            </a:r>
            <a:r>
              <a:rPr lang="en-US" altLang="x-none" sz="1800" dirty="0" smtClean="0">
                <a:solidFill>
                  <a:srgbClr val="000090"/>
                </a:solidFill>
                <a:latin typeface="Comic Sans MS" charset="0"/>
              </a:rPr>
              <a:t>better models, the </a:t>
            </a:r>
            <a:r>
              <a:rPr lang="en-US" altLang="x-none" sz="1800" dirty="0">
                <a:solidFill>
                  <a:srgbClr val="000090"/>
                </a:solidFill>
                <a:latin typeface="Comic Sans MS" charset="0"/>
              </a:rPr>
              <a:t>use of data assimilation, and better data coverage.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1800" dirty="0">
                <a:solidFill>
                  <a:srgbClr val="000090"/>
                </a:solidFill>
                <a:latin typeface="Comic Sans MS" charset="0"/>
              </a:rPr>
              <a:t>Yes, we would like to have that for the magnetosphere too.</a:t>
            </a:r>
          </a:p>
        </p:txBody>
      </p:sp>
      <p:pic>
        <p:nvPicPr>
          <p:cNvPr id="6147" name="Picture 4" descr="Kalnay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3340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029200"/>
            <a:ext cx="1371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  <a:cs typeface="ＭＳ Ｐゴシック" charset="0"/>
              </a:rPr>
              <a:t>From: </a:t>
            </a:r>
            <a:r>
              <a:rPr lang="en-US" sz="1400" dirty="0" err="1">
                <a:latin typeface="+mn-lt"/>
                <a:ea typeface="ＭＳ Ｐゴシック" charset="0"/>
                <a:cs typeface="ＭＳ Ｐゴシック" charset="0"/>
              </a:rPr>
              <a:t>Kalnay</a:t>
            </a:r>
            <a:r>
              <a:rPr lang="en-US" sz="1400" dirty="0">
                <a:latin typeface="+mn-lt"/>
                <a:ea typeface="ＭＳ Ｐゴシック" charset="0"/>
                <a:cs typeface="ＭＳ Ｐゴシック" charset="0"/>
              </a:rPr>
              <a:t>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400800"/>
            <a:ext cx="2362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  <a:cs typeface="ＭＳ Ｐゴシック" charset="0"/>
              </a:rPr>
              <a:t>From </a:t>
            </a:r>
            <a:r>
              <a:rPr lang="en-US" sz="1400" dirty="0" err="1">
                <a:latin typeface="+mn-lt"/>
                <a:ea typeface="ＭＳ Ｐゴシック" charset="0"/>
                <a:cs typeface="ＭＳ Ｐゴシック" charset="0"/>
              </a:rPr>
              <a:t>Pulkkinen</a:t>
            </a:r>
            <a:r>
              <a:rPr lang="en-US" sz="1400" dirty="0">
                <a:latin typeface="+mn-lt"/>
                <a:ea typeface="ＭＳ Ｐゴシック" charset="0"/>
                <a:cs typeface="ＭＳ Ｐゴシック" charset="0"/>
              </a:rPr>
              <a:t> et al., 2013</a:t>
            </a: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2357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28918"/>
          </a:xfrm>
        </p:spPr>
        <p:txBody>
          <a:bodyPr/>
          <a:lstStyle/>
          <a:p>
            <a:r>
              <a:rPr lang="en-US" altLang="x-none" dirty="0">
                <a:solidFill>
                  <a:srgbClr val="000090"/>
                </a:solidFill>
                <a:latin typeface="Comic Sans MS" charset="0"/>
              </a:rPr>
              <a:t>Current </a:t>
            </a:r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Global </a:t>
            </a:r>
            <a:r>
              <a:rPr lang="en-US" altLang="x-none" dirty="0" err="1">
                <a:solidFill>
                  <a:srgbClr val="000090"/>
                </a:solidFill>
                <a:latin typeface="Comic Sans MS" charset="0"/>
              </a:rPr>
              <a:t>G</a:t>
            </a:r>
            <a:r>
              <a:rPr lang="en-US" altLang="x-none" dirty="0" err="1" smtClean="0">
                <a:solidFill>
                  <a:srgbClr val="000090"/>
                </a:solidFill>
                <a:latin typeface="Comic Sans MS" charset="0"/>
              </a:rPr>
              <a:t>eospace</a:t>
            </a:r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 </a:t>
            </a:r>
            <a:r>
              <a:rPr lang="en-US" altLang="x-none" dirty="0">
                <a:solidFill>
                  <a:srgbClr val="000090"/>
                </a:solidFill>
                <a:latin typeface="Comic Sans MS" charset="0"/>
              </a:rPr>
              <a:t>M</a:t>
            </a:r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odels </a:t>
            </a:r>
            <a:r>
              <a:rPr lang="en-US" altLang="x-none" dirty="0">
                <a:solidFill>
                  <a:srgbClr val="000090"/>
                </a:solidFill>
                <a:latin typeface="Comic Sans MS" charset="0"/>
              </a:rPr>
              <a:t>S</a:t>
            </a:r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tink</a:t>
            </a:r>
            <a:r>
              <a:rPr lang="en-US" altLang="x-none" dirty="0">
                <a:solidFill>
                  <a:srgbClr val="000090"/>
                </a:solidFill>
                <a:latin typeface="Comic Sans MS" charset="0"/>
              </a:rPr>
              <a:t>!</a:t>
            </a:r>
            <a:br>
              <a:rPr lang="en-US" altLang="x-none" dirty="0">
                <a:solidFill>
                  <a:srgbClr val="000090"/>
                </a:solidFill>
                <a:latin typeface="Comic Sans MS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11702"/>
            <a:ext cx="84582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Even with L1 data as input.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447800"/>
          </a:xfrm>
        </p:spPr>
        <p:txBody>
          <a:bodyPr/>
          <a:lstStyle/>
          <a:p>
            <a:r>
              <a:rPr lang="en-US" altLang="x-none" dirty="0" smtClean="0">
                <a:solidFill>
                  <a:srgbClr val="000090"/>
                </a:solidFill>
                <a:latin typeface="Comic Sans MS" charset="0"/>
              </a:rPr>
              <a:t>EUHFORIA:</a:t>
            </a:r>
            <a:r>
              <a:rPr lang="en-US" altLang="x-none" dirty="0">
                <a:solidFill>
                  <a:srgbClr val="000090"/>
                </a:solidFill>
                <a:latin typeface="Comic Sans MS" charset="0"/>
              </a:rPr>
              <a:t/>
            </a:r>
            <a:br>
              <a:rPr lang="en-US" altLang="x-none" dirty="0">
                <a:solidFill>
                  <a:srgbClr val="000090"/>
                </a:solidFill>
                <a:latin typeface="Comic Sans MS" charset="0"/>
              </a:rPr>
            </a:br>
            <a:r>
              <a:rPr lang="en-US" altLang="x-none" dirty="0">
                <a:solidFill>
                  <a:srgbClr val="000090"/>
                </a:solidFill>
                <a:latin typeface="Comic Sans MS" charset="0"/>
              </a:rPr>
              <a:t> </a:t>
            </a:r>
            <a:r>
              <a:rPr lang="en-US" altLang="x-none" sz="2400" dirty="0" err="1">
                <a:solidFill>
                  <a:srgbClr val="000090"/>
                </a:solidFill>
                <a:latin typeface="Comic Sans MS" charset="0"/>
              </a:rPr>
              <a:t>EUropean</a:t>
            </a:r>
            <a:r>
              <a:rPr lang="en-US" altLang="x-none" sz="2400" dirty="0">
                <a:solidFill>
                  <a:srgbClr val="000090"/>
                </a:solidFill>
                <a:latin typeface="Comic Sans MS" charset="0"/>
              </a:rPr>
              <a:t> </a:t>
            </a:r>
            <a:r>
              <a:rPr lang="en-US" altLang="x-none" sz="2400" dirty="0" err="1">
                <a:solidFill>
                  <a:srgbClr val="000090"/>
                </a:solidFill>
                <a:latin typeface="Comic Sans MS" charset="0"/>
              </a:rPr>
              <a:t>Heliospheric</a:t>
            </a:r>
            <a:r>
              <a:rPr lang="en-US" altLang="x-none" sz="2400" dirty="0">
                <a:solidFill>
                  <a:srgbClr val="000090"/>
                </a:solidFill>
                <a:latin typeface="Comic Sans MS" charset="0"/>
              </a:rPr>
              <a:t> </a:t>
            </a:r>
            <a:r>
              <a:rPr lang="en-US" altLang="x-none" sz="2400" dirty="0" err="1">
                <a:solidFill>
                  <a:srgbClr val="000090"/>
                </a:solidFill>
                <a:latin typeface="Comic Sans MS" charset="0"/>
              </a:rPr>
              <a:t>FORecasting</a:t>
            </a:r>
            <a:r>
              <a:rPr lang="en-US" altLang="x-none" sz="2400" dirty="0">
                <a:solidFill>
                  <a:srgbClr val="000090"/>
                </a:solidFill>
                <a:latin typeface="Comic Sans MS" charset="0"/>
              </a:rPr>
              <a:t> Information </a:t>
            </a:r>
            <a:r>
              <a:rPr lang="en-US" altLang="x-none" sz="2400" dirty="0" smtClean="0">
                <a:solidFill>
                  <a:srgbClr val="000090"/>
                </a:solidFill>
                <a:latin typeface="Comic Sans MS" charset="0"/>
              </a:rPr>
              <a:t>Asset</a:t>
            </a:r>
            <a:r>
              <a:rPr lang="en-US" altLang="x-none" sz="2400" dirty="0">
                <a:solidFill>
                  <a:srgbClr val="000090"/>
                </a:solidFill>
                <a:latin typeface="Comic Sans MS" charset="0"/>
              </a:rPr>
              <a:t/>
            </a:r>
            <a:br>
              <a:rPr lang="en-US" altLang="x-none" sz="2400" dirty="0">
                <a:solidFill>
                  <a:srgbClr val="000090"/>
                </a:solidFill>
                <a:latin typeface="Comic Sans MS" charset="0"/>
              </a:rPr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286000"/>
            <a:ext cx="3276600" cy="4343400"/>
          </a:xfrm>
        </p:spPr>
        <p:txBody>
          <a:bodyPr/>
          <a:lstStyle/>
          <a:p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Basically the European ENLIL</a:t>
            </a:r>
          </a:p>
          <a:p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Coronal model for plasma conditions at 0.1 AU</a:t>
            </a:r>
          </a:p>
          <a:p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GONG LOS observations + PFSS extrapolation</a:t>
            </a:r>
          </a:p>
          <a:p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MHD from 0.1 to ~2 AU</a:t>
            </a:r>
          </a:p>
          <a:p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CMEs can be injected based on coronal observations</a:t>
            </a:r>
          </a:p>
          <a:p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CMEs are fits to flux tubes extending from the solar surface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62200"/>
            <a:ext cx="5318912" cy="37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80999"/>
            <a:ext cx="6324600" cy="533401"/>
          </a:xfrm>
        </p:spPr>
        <p:txBody>
          <a:bodyPr/>
          <a:lstStyle/>
          <a:p>
            <a:pPr eaLnBrk="1" hangingPunct="1"/>
            <a:r>
              <a:rPr lang="en-US" altLang="x-none" dirty="0" err="1">
                <a:solidFill>
                  <a:srgbClr val="DA311C"/>
                </a:solidFill>
                <a:latin typeface="Bernard MT Condensed" charset="0"/>
              </a:rPr>
              <a:t>OpenGGCM</a:t>
            </a:r>
            <a:r>
              <a:rPr lang="en-US" altLang="x-none" dirty="0">
                <a:solidFill>
                  <a:srgbClr val="DA311C"/>
                </a:solidFill>
                <a:latin typeface="Bernard MT Condensed" charset="0"/>
              </a:rPr>
              <a:t>: Global Magnetosphere Modeling</a:t>
            </a:r>
            <a:endParaRPr lang="en-US" altLang="x-none" dirty="0"/>
          </a:p>
        </p:txBody>
      </p:sp>
      <p:pic>
        <p:nvPicPr>
          <p:cNvPr id="14338" name="Picture 5" descr="grl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791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495799" y="6072118"/>
            <a:ext cx="3565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900" b="1" dirty="0">
                <a:solidFill>
                  <a:schemeClr val="accent6"/>
                </a:solidFill>
                <a:latin typeface="Helvetica" charset="0"/>
              </a:rPr>
              <a:t>Personnel:</a:t>
            </a:r>
            <a:r>
              <a:rPr lang="en-US" altLang="x-none" sz="900" dirty="0">
                <a:solidFill>
                  <a:schemeClr val="accent6"/>
                </a:solidFill>
                <a:latin typeface="Helvetica" charset="0"/>
              </a:rPr>
              <a:t>  J. Raeder, K. </a:t>
            </a:r>
            <a:r>
              <a:rPr lang="en-US" altLang="x-none" sz="900" dirty="0" err="1">
                <a:solidFill>
                  <a:schemeClr val="accent6"/>
                </a:solidFill>
                <a:latin typeface="Helvetica" charset="0"/>
              </a:rPr>
              <a:t>Germaschewski</a:t>
            </a:r>
            <a:r>
              <a:rPr lang="en-US" altLang="x-none" sz="900" dirty="0">
                <a:solidFill>
                  <a:schemeClr val="accent6"/>
                </a:solidFill>
                <a:latin typeface="Helvetica" charset="0"/>
              </a:rPr>
              <a:t>, </a:t>
            </a:r>
            <a:r>
              <a:rPr lang="en-US" altLang="x-none" sz="900" dirty="0" smtClean="0">
                <a:solidFill>
                  <a:schemeClr val="accent6"/>
                </a:solidFill>
                <a:latin typeface="Helvetica" charset="0"/>
              </a:rPr>
              <a:t>D. Cramer, L. Wang, </a:t>
            </a:r>
            <a:r>
              <a:rPr lang="en-US" altLang="x-none" sz="900" dirty="0">
                <a:solidFill>
                  <a:schemeClr val="accent6"/>
                </a:solidFill>
                <a:latin typeface="Helvetica" charset="0"/>
              </a:rPr>
              <a:t>K. Maynard, </a:t>
            </a:r>
            <a:r>
              <a:rPr lang="en-US" altLang="x-none" sz="900" dirty="0" smtClean="0">
                <a:solidFill>
                  <a:schemeClr val="accent6"/>
                </a:solidFill>
                <a:latin typeface="Helvetica" charset="0"/>
              </a:rPr>
              <a:t>D. </a:t>
            </a:r>
            <a:r>
              <a:rPr lang="en-US" altLang="x-none" sz="900" dirty="0" err="1" smtClean="0">
                <a:solidFill>
                  <a:schemeClr val="accent6"/>
                </a:solidFill>
                <a:latin typeface="Helvetica" charset="0"/>
              </a:rPr>
              <a:t>Arel</a:t>
            </a:r>
            <a:r>
              <a:rPr lang="en-US" altLang="x-none" sz="900" dirty="0" smtClean="0">
                <a:solidFill>
                  <a:schemeClr val="accent6"/>
                </a:solidFill>
                <a:latin typeface="Helvetica" charset="0"/>
              </a:rPr>
              <a:t>, </a:t>
            </a:r>
            <a:r>
              <a:rPr lang="en-US" altLang="x-none" sz="900" dirty="0">
                <a:solidFill>
                  <a:schemeClr val="accent6"/>
                </a:solidFill>
                <a:latin typeface="Helvetica" charset="0"/>
              </a:rPr>
              <a:t>J. Jensen (UNH), T. Fuller-Rowell, N. </a:t>
            </a:r>
            <a:r>
              <a:rPr lang="en-US" altLang="x-none" sz="900" dirty="0" err="1">
                <a:solidFill>
                  <a:schemeClr val="accent6"/>
                </a:solidFill>
                <a:latin typeface="Helvetica" charset="0"/>
              </a:rPr>
              <a:t>Muriyama</a:t>
            </a:r>
            <a:r>
              <a:rPr lang="en-US" altLang="x-none" sz="900" dirty="0">
                <a:solidFill>
                  <a:schemeClr val="accent6"/>
                </a:solidFill>
                <a:latin typeface="Helvetica" charset="0"/>
              </a:rPr>
              <a:t> (NOAA/SEC</a:t>
            </a:r>
            <a:r>
              <a:rPr lang="en-US" altLang="x-none" sz="900" dirty="0" smtClean="0">
                <a:solidFill>
                  <a:schemeClr val="accent6"/>
                </a:solidFill>
                <a:latin typeface="Helvetica" charset="0"/>
              </a:rPr>
              <a:t>), </a:t>
            </a:r>
            <a:r>
              <a:rPr lang="en-US" altLang="x-none" sz="900" dirty="0">
                <a:solidFill>
                  <a:schemeClr val="accent6"/>
                </a:solidFill>
                <a:latin typeface="Helvetica" charset="0"/>
              </a:rPr>
              <a:t>(Rice U.), M.-C. </a:t>
            </a:r>
            <a:r>
              <a:rPr lang="en-US" altLang="x-none" sz="900" dirty="0" err="1" smtClean="0">
                <a:solidFill>
                  <a:schemeClr val="accent6"/>
                </a:solidFill>
                <a:latin typeface="Helvetica" charset="0"/>
              </a:rPr>
              <a:t>Fok</a:t>
            </a:r>
            <a:r>
              <a:rPr lang="en-US" altLang="x-none" sz="900" dirty="0" smtClean="0">
                <a:solidFill>
                  <a:schemeClr val="accent6"/>
                </a:solidFill>
                <a:latin typeface="Helvetica" charset="0"/>
              </a:rPr>
              <a:t>, H.-J. Connor </a:t>
            </a:r>
            <a:r>
              <a:rPr lang="en-US" altLang="x-none" sz="900" dirty="0">
                <a:solidFill>
                  <a:schemeClr val="accent6"/>
                </a:solidFill>
                <a:latin typeface="Helvetica" charset="0"/>
              </a:rPr>
              <a:t>(GSFC), </a:t>
            </a:r>
            <a:r>
              <a:rPr lang="en-US" altLang="x-none" sz="900" dirty="0" smtClean="0">
                <a:solidFill>
                  <a:schemeClr val="accent6"/>
                </a:solidFill>
                <a:latin typeface="Helvetica" charset="0"/>
              </a:rPr>
              <a:t>T. Matsuo (CU), J. Anderson, T. Hoar </a:t>
            </a:r>
            <a:r>
              <a:rPr lang="en-US" altLang="x-none" sz="900" dirty="0">
                <a:solidFill>
                  <a:schemeClr val="accent6"/>
                </a:solidFill>
                <a:latin typeface="Helvetica" charset="0"/>
              </a:rPr>
              <a:t>(NCAR)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6096000" y="355937"/>
            <a:ext cx="312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 dirty="0">
                <a:solidFill>
                  <a:schemeClr val="accent6"/>
                </a:solidFill>
              </a:rPr>
              <a:t>The</a:t>
            </a:r>
            <a:r>
              <a:rPr lang="en-US" altLang="x-none" sz="2000" dirty="0"/>
              <a:t> </a:t>
            </a:r>
            <a:r>
              <a:rPr lang="en-US" altLang="x-none" sz="2000" dirty="0">
                <a:solidFill>
                  <a:srgbClr val="DA311C"/>
                </a:solidFill>
              </a:rPr>
              <a:t>Open </a:t>
            </a:r>
            <a:r>
              <a:rPr lang="en-US" altLang="x-none" sz="2000" dirty="0" err="1">
                <a:solidFill>
                  <a:srgbClr val="DA311C"/>
                </a:solidFill>
              </a:rPr>
              <a:t>Geospace</a:t>
            </a:r>
            <a:r>
              <a:rPr lang="en-US" altLang="x-none" sz="2000" dirty="0">
                <a:solidFill>
                  <a:srgbClr val="DA311C"/>
                </a:solidFill>
              </a:rPr>
              <a:t> General Circulation Model</a:t>
            </a:r>
            <a:r>
              <a:rPr lang="en-US" altLang="x-none" sz="2000" dirty="0"/>
              <a:t>: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5867400" y="1600200"/>
            <a:ext cx="31242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x-none" sz="1100" dirty="0">
                <a:solidFill>
                  <a:schemeClr val="accent6"/>
                </a:solidFill>
              </a:rPr>
              <a:t>Coupled global magnetosphere - ionosphere - thermosphere model.</a:t>
            </a:r>
          </a:p>
          <a:p>
            <a:pPr>
              <a:buFontTx/>
              <a:buChar char="•"/>
            </a:pPr>
            <a:r>
              <a:rPr lang="en-US" altLang="x-none" sz="1100" dirty="0">
                <a:solidFill>
                  <a:schemeClr val="accent6"/>
                </a:solidFill>
              </a:rPr>
              <a:t>3d </a:t>
            </a:r>
            <a:r>
              <a:rPr lang="en-US" altLang="x-none" sz="1100" dirty="0" err="1">
                <a:solidFill>
                  <a:schemeClr val="accent6"/>
                </a:solidFill>
              </a:rPr>
              <a:t>Magnetohydrodynamic</a:t>
            </a:r>
            <a:r>
              <a:rPr lang="en-US" altLang="x-none" sz="1100" dirty="0">
                <a:solidFill>
                  <a:schemeClr val="accent6"/>
                </a:solidFill>
              </a:rPr>
              <a:t> magnetosphere model.</a:t>
            </a:r>
          </a:p>
          <a:p>
            <a:pPr>
              <a:buFontTx/>
              <a:buChar char="•"/>
            </a:pPr>
            <a:r>
              <a:rPr lang="en-US" altLang="x-none" sz="1100" dirty="0">
                <a:solidFill>
                  <a:schemeClr val="accent6"/>
                </a:solidFill>
              </a:rPr>
              <a:t>Coupled with NOAA/SEC 3d dynamic/chemistry ionosphere - thermosphere model (CTIM).</a:t>
            </a:r>
          </a:p>
          <a:p>
            <a:pPr>
              <a:buFontTx/>
              <a:buChar char="•"/>
            </a:pPr>
            <a:r>
              <a:rPr lang="en-US" altLang="x-none" sz="1100" dirty="0">
                <a:solidFill>
                  <a:schemeClr val="accent6"/>
                </a:solidFill>
              </a:rPr>
              <a:t>Coupled with inner magnetosphere / ring current models: Rice U. RCM, NASA/GSFC CRCM.</a:t>
            </a:r>
          </a:p>
          <a:p>
            <a:pPr>
              <a:buFontTx/>
              <a:buChar char="•"/>
            </a:pPr>
            <a:r>
              <a:rPr lang="en-US" altLang="x-none" sz="1100" dirty="0">
                <a:solidFill>
                  <a:schemeClr val="accent6"/>
                </a:solidFill>
              </a:rPr>
              <a:t>Model runs on demand (&gt;500 so far) provided at the Community Coordinated Modeling Center (CCMC at NASA/GSFC).</a:t>
            </a:r>
          </a:p>
          <a:p>
            <a:r>
              <a:rPr lang="en-US" altLang="x-none" sz="1100" dirty="0">
                <a:solidFill>
                  <a:schemeClr val="accent6"/>
                </a:solidFill>
              </a:rPr>
              <a:t>     </a:t>
            </a:r>
            <a:r>
              <a:rPr lang="en-US" altLang="x-none" sz="1100" dirty="0">
                <a:solidFill>
                  <a:schemeClr val="accent6"/>
                </a:solidFill>
                <a:latin typeface="Courier" charset="0"/>
                <a:hlinkClick r:id="rId4"/>
              </a:rPr>
              <a:t>http://ccmc.gsfc.nasa.gov/</a:t>
            </a:r>
            <a:endParaRPr lang="en-US" altLang="x-none" sz="1100" dirty="0">
              <a:solidFill>
                <a:schemeClr val="accent6"/>
              </a:solidFill>
              <a:latin typeface="Courier" charset="0"/>
            </a:endParaRPr>
          </a:p>
          <a:p>
            <a:pPr>
              <a:buFontTx/>
              <a:buChar char="•"/>
            </a:pPr>
            <a:r>
              <a:rPr lang="en-US" altLang="x-none" sz="1100" dirty="0">
                <a:solidFill>
                  <a:schemeClr val="accent6"/>
                </a:solidFill>
              </a:rPr>
              <a:t>Fully parallelized code, real-time capable.  Runs on IBM/</a:t>
            </a:r>
            <a:r>
              <a:rPr lang="en-US" altLang="x-none" sz="1100" dirty="0" err="1">
                <a:solidFill>
                  <a:schemeClr val="accent6"/>
                </a:solidFill>
              </a:rPr>
              <a:t>datastar</a:t>
            </a:r>
            <a:r>
              <a:rPr lang="en-US" altLang="x-none" sz="1100" dirty="0">
                <a:solidFill>
                  <a:schemeClr val="accent6"/>
                </a:solidFill>
              </a:rPr>
              <a:t>, IA32/I64 based clusters, PS3 clusters, and other hardware.</a:t>
            </a:r>
          </a:p>
          <a:p>
            <a:pPr>
              <a:buFontTx/>
              <a:buChar char="•"/>
            </a:pPr>
            <a:r>
              <a:rPr lang="en-US" altLang="x-none" sz="1100" dirty="0">
                <a:solidFill>
                  <a:schemeClr val="accent6"/>
                </a:solidFill>
              </a:rPr>
              <a:t>Used for basic research, numerical experiments, hypothesis testing, data analysis support, NASA/THEMIS mission support, mission planning, space weather studies, and Numerical Space Weather Forecasting in the future.</a:t>
            </a:r>
          </a:p>
          <a:p>
            <a:pPr>
              <a:buFontTx/>
              <a:buChar char="•"/>
            </a:pPr>
            <a:r>
              <a:rPr lang="en-US" altLang="x-none" sz="1100" dirty="0">
                <a:solidFill>
                  <a:schemeClr val="accent6"/>
                </a:solidFill>
              </a:rPr>
              <a:t>Funding from NASA/LWS, NASA/TR&amp;T, NSF/GEM, NSF/ITR, NSF/</a:t>
            </a:r>
            <a:r>
              <a:rPr lang="en-US" altLang="x-none" sz="1100" dirty="0" err="1">
                <a:solidFill>
                  <a:schemeClr val="accent6"/>
                </a:solidFill>
              </a:rPr>
              <a:t>PetaApps</a:t>
            </a:r>
            <a:r>
              <a:rPr lang="en-US" altLang="x-none" sz="1100" dirty="0">
                <a:solidFill>
                  <a:schemeClr val="accent6"/>
                </a:solidFill>
              </a:rPr>
              <a:t>, AF/MURI programs. </a:t>
            </a:r>
          </a:p>
        </p:txBody>
      </p:sp>
      <p:pic>
        <p:nvPicPr>
          <p:cNvPr id="14346" name="Picture 13" descr="fig_io_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18288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4" descr="fig_io_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16002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646620" y="6473974"/>
            <a:ext cx="577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>
                <a:solidFill>
                  <a:schemeClr val="accent6"/>
                </a:solidFill>
              </a:rPr>
              <a:t>Aurora</a:t>
            </a:r>
            <a:endParaRPr lang="en-US" altLang="x-none" dirty="0">
              <a:solidFill>
                <a:schemeClr val="accent6"/>
              </a:solidFill>
            </a:endParaRP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2133600" y="6461125"/>
            <a:ext cx="1351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>
                <a:solidFill>
                  <a:schemeClr val="accent6"/>
                </a:solidFill>
              </a:rPr>
              <a:t>Ionosphere Potential</a:t>
            </a:r>
            <a:endParaRPr lang="en-US" altLang="x-none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CME Input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66799"/>
            <a:ext cx="3824372" cy="3071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66800"/>
            <a:ext cx="4641850" cy="3071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" y="4419600"/>
            <a:ext cx="3819292" cy="1784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9440" y="4516120"/>
            <a:ext cx="4353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FR parameters </a:t>
            </a:r>
            <a:r>
              <a:rPr lang="mr-IN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–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test run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Positive helicity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6.6x10^13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Wb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flux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Tilt angle set to maximize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Bz</a:t>
            </a:r>
            <a:endParaRPr lang="en-US" sz="1800" dirty="0" smtClean="0"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CME speed scaled to match arrival time (1300 km/s</a:t>
            </a:r>
            <a:endParaRPr lang="en-US" sz="1800" dirty="0"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7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CME Modeling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6" y="1361678"/>
            <a:ext cx="8831144" cy="45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CME Modeling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8129"/>
            <a:ext cx="8839200" cy="43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7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Geospace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@ IS Arrival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4" y="1371600"/>
            <a:ext cx="8844296" cy="3628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5369560"/>
            <a:ext cx="839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With inputs from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Wind+OpenGGCM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(green),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EUHFORIA-cone+OpenGGCM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(blue), and </a:t>
            </a:r>
            <a:r>
              <a:rPr lang="en-US" sz="1800" dirty="0" err="1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EUHFORIA-FR+OpenGGCM</a:t>
            </a:r>
            <a:r>
              <a:rPr lang="en-US" sz="1800" dirty="0" smtClean="0"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 (red).  Data are in black.</a:t>
            </a:r>
            <a:endParaRPr lang="en-US" sz="1800" dirty="0"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9322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-blue">
  <a:themeElements>
    <a:clrScheme name="yellow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llow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yellow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HD:Users:jraeder:talks:yellow-blue.pot</Template>
  <TotalTime>4144</TotalTime>
  <Words>598</Words>
  <Application>Microsoft Macintosh PowerPoint</Application>
  <PresentationFormat>On-screen Show (4:3)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Bernard MT Condensed</vt:lpstr>
      <vt:lpstr>Calibri</vt:lpstr>
      <vt:lpstr>Chalkboard SE</vt:lpstr>
      <vt:lpstr>Comic Sans MS</vt:lpstr>
      <vt:lpstr>Courier</vt:lpstr>
      <vt:lpstr>Helvetica</vt:lpstr>
      <vt:lpstr>ＭＳ Ｐゴシック</vt:lpstr>
      <vt:lpstr>Times</vt:lpstr>
      <vt:lpstr>Arial</vt:lpstr>
      <vt:lpstr>yellow-blue</vt:lpstr>
      <vt:lpstr>Sun to Earth Geomagnetic Storm Predictions with EUHFORIA and OpenGGCM </vt:lpstr>
      <vt:lpstr>Why Sun to Earth forecasts?</vt:lpstr>
      <vt:lpstr>Current Global Geospace Models Stink! </vt:lpstr>
      <vt:lpstr>EUHFORIA:  EUropean Heliospheric FORecasting Information Asset </vt:lpstr>
      <vt:lpstr>PowerPoint Presentation</vt:lpstr>
      <vt:lpstr>CME Input</vt:lpstr>
      <vt:lpstr>CME Modeling</vt:lpstr>
      <vt:lpstr>CME Modeling</vt:lpstr>
      <vt:lpstr>Geospace @ IS Arrival</vt:lpstr>
      <vt:lpstr>Geospace CME passage</vt:lpstr>
      <vt:lpstr>With Coupling Functions</vt:lpstr>
      <vt:lpstr>Summary &amp; Conclusions</vt:lpstr>
    </vt:vector>
  </TitlesOfParts>
  <Company>ʂ怀ʕꠐˤ⡄뿿읠ʕꦀÁ￘ʂ뛼뿿읐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Small-scale Variability in the High-latitude Ionosphere From Global Simulations</dc:title>
  <dc:creator>Joachim Raeder</dc:creator>
  <cp:lastModifiedBy>Raeder, Joachim</cp:lastModifiedBy>
  <cp:revision>92</cp:revision>
  <cp:lastPrinted>2003-06-13T18:13:50Z</cp:lastPrinted>
  <dcterms:created xsi:type="dcterms:W3CDTF">2011-01-23T22:43:59Z</dcterms:created>
  <dcterms:modified xsi:type="dcterms:W3CDTF">2018-01-02T23:09:40Z</dcterms:modified>
</cp:coreProperties>
</file>